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628" r:id="rId2"/>
    <p:sldId id="607" r:id="rId3"/>
    <p:sldId id="624" r:id="rId4"/>
    <p:sldId id="600" r:id="rId5"/>
    <p:sldId id="614" r:id="rId6"/>
    <p:sldId id="625" r:id="rId7"/>
    <p:sldId id="616" r:id="rId8"/>
    <p:sldId id="610" r:id="rId9"/>
    <p:sldId id="605" r:id="rId10"/>
    <p:sldId id="611" r:id="rId11"/>
    <p:sldId id="619" r:id="rId12"/>
    <p:sldId id="615" r:id="rId13"/>
    <p:sldId id="623" r:id="rId14"/>
    <p:sldId id="627" r:id="rId15"/>
  </p:sldIdLst>
  <p:sldSz cx="12192000" cy="6858000"/>
  <p:notesSz cx="6858000" cy="9144000"/>
  <p:defaultTextStyle>
    <a:defPPr>
      <a:defRPr lang="es-N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viera Guadalupe Vargas Aragon" initials="JGVA" lastIdx="1" clrIdx="0">
    <p:extLst>
      <p:ext uri="{19B8F6BF-5375-455C-9EA6-DF929625EA0E}">
        <p15:presenceInfo xmlns:p15="http://schemas.microsoft.com/office/powerpoint/2012/main" userId="S-1-5-21-2920485804-1702206557-1727096474-14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D69"/>
    <a:srgbClr val="00D3C9"/>
    <a:srgbClr val="FF00B5"/>
    <a:srgbClr val="FFC2EF"/>
    <a:srgbClr val="EC80AF"/>
    <a:srgbClr val="A162FF"/>
    <a:srgbClr val="FF2F92"/>
    <a:srgbClr val="1651B2"/>
    <a:srgbClr val="134699"/>
    <a:srgbClr val="8BB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88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0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2261E1D-F28C-4281-A4AE-97744013B8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B780CE-54BF-4180-BC66-80844C9CDB9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526451-FDA4-4BDB-B11F-D7B7C99134AD}" type="datetimeFigureOut">
              <a:rPr lang="es-MX" altLang="en-US"/>
              <a:pPr/>
              <a:t>09/04/25</a:t>
            </a:fld>
            <a:endParaRPr lang="es-MX" altLang="en-U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AD0DC405-20DB-4872-9E7D-075E5093E0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8DE3710A-9FE2-493A-B1FD-490B64CDE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Editar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s-MX" alt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1289B1-EE1F-491D-966F-CED5BABDB9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320A23-B7ED-4DCC-95D6-3E09DAF1E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AA6825-FEEF-4960-A2AD-507DEB24691F}" type="slidenum">
              <a:rPr lang="es-MX" altLang="en-US"/>
              <a:pPr/>
              <a:t>‹Nº›</a:t>
            </a:fld>
            <a:endParaRPr lang="es-MX" altLang="en-US"/>
          </a:p>
        </p:txBody>
      </p:sp>
    </p:spTree>
    <p:extLst>
      <p:ext uri="{BB962C8B-B14F-4D97-AF65-F5344CB8AC3E}">
        <p14:creationId xmlns:p14="http://schemas.microsoft.com/office/powerpoint/2010/main" val="1770899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0D3FA-0AE1-ECC8-5677-A46A40DD1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Marcador de imagen de diapositiva 1">
            <a:extLst>
              <a:ext uri="{FF2B5EF4-FFF2-40B4-BE49-F238E27FC236}">
                <a16:creationId xmlns:a16="http://schemas.microsoft.com/office/drawing/2014/main" id="{C4B60F24-9F03-C72C-1639-B807F5501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2" name="Marcador de notas 2">
            <a:extLst>
              <a:ext uri="{FF2B5EF4-FFF2-40B4-BE49-F238E27FC236}">
                <a16:creationId xmlns:a16="http://schemas.microsoft.com/office/drawing/2014/main" id="{6AEC2F22-2AFD-209B-BDD6-B5735DB24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1048613" name="Marcador de número de diapositiva 3">
            <a:extLst>
              <a:ext uri="{FF2B5EF4-FFF2-40B4-BE49-F238E27FC236}">
                <a16:creationId xmlns:a16="http://schemas.microsoft.com/office/drawing/2014/main" id="{135091F7-A6AD-91DF-2027-D6073710BC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A6825-FEEF-4960-A2AD-507DEB24691F}" type="slidenum">
              <a:rPr kumimoji="0" lang="es-MX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MX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34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2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1048613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A6825-FEEF-4960-A2AD-507DEB24691F}" type="slidenum">
              <a:rPr kumimoji="0" lang="es-MX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MX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941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EAE96-8434-E343-CA4B-F84289CE1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Marcador de imagen de diapositiva 1">
            <a:extLst>
              <a:ext uri="{FF2B5EF4-FFF2-40B4-BE49-F238E27FC236}">
                <a16:creationId xmlns:a16="http://schemas.microsoft.com/office/drawing/2014/main" id="{B805CF6B-883D-67C1-67CB-8CF380159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2" name="Marcador de notas 2">
            <a:extLst>
              <a:ext uri="{FF2B5EF4-FFF2-40B4-BE49-F238E27FC236}">
                <a16:creationId xmlns:a16="http://schemas.microsoft.com/office/drawing/2014/main" id="{A7BDD1D5-E477-99B4-5D62-68B62878D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1048613" name="Marcador de número de diapositiva 3">
            <a:extLst>
              <a:ext uri="{FF2B5EF4-FFF2-40B4-BE49-F238E27FC236}">
                <a16:creationId xmlns:a16="http://schemas.microsoft.com/office/drawing/2014/main" id="{9AFE0B0B-DE26-E822-9AE6-E7BE32D772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A6825-FEEF-4960-A2AD-507DEB24691F}" type="slidenum">
              <a:rPr kumimoji="0" lang="es-MX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MX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95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0FA02-61C7-6E35-EE52-7D5D450E3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Marcador de imagen de diapositiva 1">
            <a:extLst>
              <a:ext uri="{FF2B5EF4-FFF2-40B4-BE49-F238E27FC236}">
                <a16:creationId xmlns:a16="http://schemas.microsoft.com/office/drawing/2014/main" id="{FC2F2C1F-85E6-DBA3-00B5-F2CE1BFC5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2" name="Marcador de notas 2">
            <a:extLst>
              <a:ext uri="{FF2B5EF4-FFF2-40B4-BE49-F238E27FC236}">
                <a16:creationId xmlns:a16="http://schemas.microsoft.com/office/drawing/2014/main" id="{40757BD5-2EA5-9AC2-D863-0287D56A0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1048613" name="Marcador de número de diapositiva 3">
            <a:extLst>
              <a:ext uri="{FF2B5EF4-FFF2-40B4-BE49-F238E27FC236}">
                <a16:creationId xmlns:a16="http://schemas.microsoft.com/office/drawing/2014/main" id="{006330EF-8440-9033-F653-1A7820D1E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A6825-FEEF-4960-A2AD-507DEB24691F}" type="slidenum">
              <a:rPr kumimoji="0" lang="es-MX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MX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738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2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1048613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A6825-FEEF-4960-A2AD-507DEB24691F}" type="slidenum">
              <a:rPr kumimoji="0" lang="es-MX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MX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231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F3591-C6AD-7607-44DA-04E91876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Marcador de imagen de diapositiva 1">
            <a:extLst>
              <a:ext uri="{FF2B5EF4-FFF2-40B4-BE49-F238E27FC236}">
                <a16:creationId xmlns:a16="http://schemas.microsoft.com/office/drawing/2014/main" id="{D55CEFE3-7DEB-D2BD-E22B-15621029A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2" name="Marcador de notas 2">
            <a:extLst>
              <a:ext uri="{FF2B5EF4-FFF2-40B4-BE49-F238E27FC236}">
                <a16:creationId xmlns:a16="http://schemas.microsoft.com/office/drawing/2014/main" id="{BDBE7A75-5CC0-A161-985B-C07B18580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1048613" name="Marcador de número de diapositiva 3">
            <a:extLst>
              <a:ext uri="{FF2B5EF4-FFF2-40B4-BE49-F238E27FC236}">
                <a16:creationId xmlns:a16="http://schemas.microsoft.com/office/drawing/2014/main" id="{68A51D76-998C-4454-97D3-EA9DFABDFB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A6825-FEEF-4960-A2AD-507DEB24691F}" type="slidenum">
              <a:rPr kumimoji="0" lang="es-MX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MX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89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FC507-771D-1808-875C-C4532ABA0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Marcador de imagen de diapositiva 1">
            <a:extLst>
              <a:ext uri="{FF2B5EF4-FFF2-40B4-BE49-F238E27FC236}">
                <a16:creationId xmlns:a16="http://schemas.microsoft.com/office/drawing/2014/main" id="{C396EF51-32BB-E773-583C-DF0A1AC11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2" name="Marcador de notas 2">
            <a:extLst>
              <a:ext uri="{FF2B5EF4-FFF2-40B4-BE49-F238E27FC236}">
                <a16:creationId xmlns:a16="http://schemas.microsoft.com/office/drawing/2014/main" id="{3B4D074B-DDF7-2C0C-1AB5-F995735B7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1048613" name="Marcador de número de diapositiva 3">
            <a:extLst>
              <a:ext uri="{FF2B5EF4-FFF2-40B4-BE49-F238E27FC236}">
                <a16:creationId xmlns:a16="http://schemas.microsoft.com/office/drawing/2014/main" id="{C6F9F082-9518-CC01-A3BE-ED86BCB5E7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A6825-FEEF-4960-A2AD-507DEB24691F}" type="slidenum">
              <a:rPr kumimoji="0" lang="es-MX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MX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51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FC507-771D-1808-875C-C4532ABA0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Marcador de imagen de diapositiva 1">
            <a:extLst>
              <a:ext uri="{FF2B5EF4-FFF2-40B4-BE49-F238E27FC236}">
                <a16:creationId xmlns:a16="http://schemas.microsoft.com/office/drawing/2014/main" id="{C396EF51-32BB-E773-583C-DF0A1AC11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2" name="Marcador de notas 2">
            <a:extLst>
              <a:ext uri="{FF2B5EF4-FFF2-40B4-BE49-F238E27FC236}">
                <a16:creationId xmlns:a16="http://schemas.microsoft.com/office/drawing/2014/main" id="{3B4D074B-DDF7-2C0C-1AB5-F995735B7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1048613" name="Marcador de número de diapositiva 3">
            <a:extLst>
              <a:ext uri="{FF2B5EF4-FFF2-40B4-BE49-F238E27FC236}">
                <a16:creationId xmlns:a16="http://schemas.microsoft.com/office/drawing/2014/main" id="{C6F9F082-9518-CC01-A3BE-ED86BCB5E7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A6825-FEEF-4960-A2AD-507DEB24691F}" type="slidenum">
              <a:rPr kumimoji="0" lang="es-MX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MX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30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2C4F1C-62E6-44D4-B75E-525D056BF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5BB299-A409-48F5-A2FD-01D8F7CE02C5}" type="datetimeFigureOut">
              <a:rPr lang="es-NI" altLang="en-US"/>
              <a:pPr/>
              <a:t>9/4/25</a:t>
            </a:fld>
            <a:endParaRPr lang="es-NI" alt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0C3312-A199-49B2-B89B-ABA10DC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3C6B6-6FDE-4F9A-8FDC-3D3EB8D1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7BB48-CA53-4BA5-8385-8208B331DBF3}" type="slidenum">
              <a:rPr lang="es-NI" altLang="en-US"/>
              <a:pPr/>
              <a:t>‹Nº›</a:t>
            </a:fld>
            <a:endParaRPr lang="es-NI" altLang="en-US"/>
          </a:p>
        </p:txBody>
      </p:sp>
    </p:spTree>
    <p:extLst>
      <p:ext uri="{BB962C8B-B14F-4D97-AF65-F5344CB8AC3E}">
        <p14:creationId xmlns:p14="http://schemas.microsoft.com/office/powerpoint/2010/main" val="2562436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0FA051-1357-4CE2-AC3E-E0FFD0076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A4B709-9C77-43D6-B398-26CEDBB4CC8C}" type="datetimeFigureOut">
              <a:rPr lang="es-NI" altLang="en-US"/>
              <a:pPr/>
              <a:t>9/4/25</a:t>
            </a:fld>
            <a:endParaRPr lang="es-NI" alt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D44F10-DABD-47F4-8046-D881546B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A7E47E-637C-41DB-B7ED-DF6872EF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E27C3-63C2-4846-A3DD-A150F975EC09}" type="slidenum">
              <a:rPr lang="es-NI" altLang="en-US"/>
              <a:pPr/>
              <a:t>‹Nº›</a:t>
            </a:fld>
            <a:endParaRPr lang="es-NI" altLang="en-US"/>
          </a:p>
        </p:txBody>
      </p:sp>
    </p:spTree>
    <p:extLst>
      <p:ext uri="{BB962C8B-B14F-4D97-AF65-F5344CB8AC3E}">
        <p14:creationId xmlns:p14="http://schemas.microsoft.com/office/powerpoint/2010/main" val="389137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DB7599-59DE-40DD-BC9C-C86CE9D01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B00C0B-B40A-4B4D-B698-3BC1D5AA42DC}" type="datetimeFigureOut">
              <a:rPr lang="es-NI" altLang="en-US"/>
              <a:pPr/>
              <a:t>9/4/25</a:t>
            </a:fld>
            <a:endParaRPr lang="es-NI" alt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163809-00FC-42DF-B53A-91988F27E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27E405-B758-4E2E-B457-07E091C6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E1B31-7CFF-4F25-A24E-86B0F7F076DD}" type="slidenum">
              <a:rPr lang="es-NI" altLang="en-US"/>
              <a:pPr/>
              <a:t>‹Nº›</a:t>
            </a:fld>
            <a:endParaRPr lang="es-NI" altLang="en-US"/>
          </a:p>
        </p:txBody>
      </p:sp>
    </p:spTree>
    <p:extLst>
      <p:ext uri="{BB962C8B-B14F-4D97-AF65-F5344CB8AC3E}">
        <p14:creationId xmlns:p14="http://schemas.microsoft.com/office/powerpoint/2010/main" val="8588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39D992-0A8C-4ED1-85A0-AB45A6078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225C4C-E524-47A1-9C24-B9BB25CDDD0B}" type="datetimeFigureOut">
              <a:rPr lang="es-NI" altLang="en-US"/>
              <a:pPr/>
              <a:t>9/4/25</a:t>
            </a:fld>
            <a:endParaRPr lang="es-NI" alt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BB09C6-A9C2-412B-A14D-3D0B4B5CB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4BD9CA-28A2-47E4-8210-A53C5530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B1E96-FFED-43F0-AE98-F5D250112E3F}" type="slidenum">
              <a:rPr lang="es-NI" altLang="en-US"/>
              <a:pPr/>
              <a:t>‹Nº›</a:t>
            </a:fld>
            <a:endParaRPr lang="es-NI" altLang="en-US"/>
          </a:p>
        </p:txBody>
      </p:sp>
    </p:spTree>
    <p:extLst>
      <p:ext uri="{BB962C8B-B14F-4D97-AF65-F5344CB8AC3E}">
        <p14:creationId xmlns:p14="http://schemas.microsoft.com/office/powerpoint/2010/main" val="57662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C5720B-542C-481D-9947-9731F767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4DAEAC-C9B2-4381-BBBC-09425EB51196}" type="datetimeFigureOut">
              <a:rPr lang="es-NI" altLang="en-US"/>
              <a:pPr/>
              <a:t>9/4/25</a:t>
            </a:fld>
            <a:endParaRPr lang="es-NI" alt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C32BF6-68E2-48E7-8BB2-8186AE662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75B5F8-DC59-47F3-B723-CFF4EF78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2BBFF-C79C-48C5-86C2-D0A915B951F6}" type="slidenum">
              <a:rPr lang="es-NI" altLang="en-US"/>
              <a:pPr/>
              <a:t>‹Nº›</a:t>
            </a:fld>
            <a:endParaRPr lang="es-NI" altLang="en-US"/>
          </a:p>
        </p:txBody>
      </p:sp>
    </p:spTree>
    <p:extLst>
      <p:ext uri="{BB962C8B-B14F-4D97-AF65-F5344CB8AC3E}">
        <p14:creationId xmlns:p14="http://schemas.microsoft.com/office/powerpoint/2010/main" val="137052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86BADE3-00EB-4EB9-935B-F4E40AD2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650A19-F425-4FDB-A698-E01FA35D3B26}" type="datetimeFigureOut">
              <a:rPr lang="es-NI" altLang="en-US"/>
              <a:pPr/>
              <a:t>9/4/25</a:t>
            </a:fld>
            <a:endParaRPr lang="es-NI" alt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97E783D-8138-4F2F-A5F7-2C262355A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532F420-DDA3-434E-B306-7AA486F9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E5B87-0295-4CC6-B1BB-A016D439AA51}" type="slidenum">
              <a:rPr lang="es-NI" altLang="en-US"/>
              <a:pPr/>
              <a:t>‹Nº›</a:t>
            </a:fld>
            <a:endParaRPr lang="es-NI" altLang="en-US"/>
          </a:p>
        </p:txBody>
      </p:sp>
    </p:spTree>
    <p:extLst>
      <p:ext uri="{BB962C8B-B14F-4D97-AF65-F5344CB8AC3E}">
        <p14:creationId xmlns:p14="http://schemas.microsoft.com/office/powerpoint/2010/main" val="3465097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307FB409-1428-49BB-BBBB-693499130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5D7B44-C3D0-4713-8568-1D2F9468A93A}" type="datetimeFigureOut">
              <a:rPr lang="es-NI" altLang="en-US"/>
              <a:pPr/>
              <a:t>9/4/25</a:t>
            </a:fld>
            <a:endParaRPr lang="es-NI" altLang="en-U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93F81FD2-3C8C-4BC7-8CA5-2E0598966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F672F9D6-9CCB-4A8E-8E68-C2344994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30F2D-AAAF-421B-B34B-D0DB273E0A60}" type="slidenum">
              <a:rPr lang="es-NI" altLang="en-US"/>
              <a:pPr/>
              <a:t>‹Nº›</a:t>
            </a:fld>
            <a:endParaRPr lang="es-NI" altLang="en-US"/>
          </a:p>
        </p:txBody>
      </p:sp>
    </p:spTree>
    <p:extLst>
      <p:ext uri="{BB962C8B-B14F-4D97-AF65-F5344CB8AC3E}">
        <p14:creationId xmlns:p14="http://schemas.microsoft.com/office/powerpoint/2010/main" val="1089652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C691F4C7-A2DD-4B38-A973-29BED029F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D56EA-5EA9-468B-BAA8-4DD6969A4E77}" type="datetimeFigureOut">
              <a:rPr lang="es-NI" altLang="en-US"/>
              <a:pPr/>
              <a:t>9/4/25</a:t>
            </a:fld>
            <a:endParaRPr lang="es-NI" altLang="en-U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3A237729-740D-4F58-91C3-ED43230C0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0F27F68-91F6-4FA1-A7D3-7A23C6B2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DA1E0-40D0-4015-ACCC-CD736DBD0C92}" type="slidenum">
              <a:rPr lang="es-NI" altLang="en-US"/>
              <a:pPr/>
              <a:t>‹Nº›</a:t>
            </a:fld>
            <a:endParaRPr lang="es-NI" altLang="en-US"/>
          </a:p>
        </p:txBody>
      </p:sp>
    </p:spTree>
    <p:extLst>
      <p:ext uri="{BB962C8B-B14F-4D97-AF65-F5344CB8AC3E}">
        <p14:creationId xmlns:p14="http://schemas.microsoft.com/office/powerpoint/2010/main" val="3064982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565FEBD1-B477-4A0A-982C-FC1C3E5AE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6C3E2B-2B7C-4A38-83D0-0B508641E556}" type="datetimeFigureOut">
              <a:rPr lang="es-NI" altLang="en-US"/>
              <a:pPr/>
              <a:t>9/4/25</a:t>
            </a:fld>
            <a:endParaRPr lang="es-NI" altLang="en-U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588D60BC-E5D8-4B4B-B7BF-CC0E674AC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635A122D-AC86-42B5-8FA3-CBD20103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5F798-4C3A-4EFE-AC7B-C074B0DD67F7}" type="slidenum">
              <a:rPr lang="es-NI" altLang="en-US"/>
              <a:pPr/>
              <a:t>‹Nº›</a:t>
            </a:fld>
            <a:endParaRPr lang="es-NI" altLang="en-US"/>
          </a:p>
        </p:txBody>
      </p:sp>
    </p:spTree>
    <p:extLst>
      <p:ext uri="{BB962C8B-B14F-4D97-AF65-F5344CB8AC3E}">
        <p14:creationId xmlns:p14="http://schemas.microsoft.com/office/powerpoint/2010/main" val="361383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377BF306-AA9D-46B8-BFEF-BA6A2F64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B005A5-C5DE-4046-A28B-48E34C7D8647}" type="datetimeFigureOut">
              <a:rPr lang="es-NI" altLang="en-US"/>
              <a:pPr/>
              <a:t>9/4/25</a:t>
            </a:fld>
            <a:endParaRPr lang="es-NI" alt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214F6011-F66A-42B1-8913-352A0713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4C4D2CF-8FB9-48B0-ACD6-169DE0A5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BCD9D-B603-41B5-9448-D9AC8525FE59}" type="slidenum">
              <a:rPr lang="es-NI" altLang="en-US"/>
              <a:pPr/>
              <a:t>‹Nº›</a:t>
            </a:fld>
            <a:endParaRPr lang="es-NI" altLang="en-US"/>
          </a:p>
        </p:txBody>
      </p:sp>
    </p:spTree>
    <p:extLst>
      <p:ext uri="{BB962C8B-B14F-4D97-AF65-F5344CB8AC3E}">
        <p14:creationId xmlns:p14="http://schemas.microsoft.com/office/powerpoint/2010/main" val="213160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NI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57BC8D6-35A1-43CE-B88D-8BBB787BE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4164DA-BBF4-4A06-BB9A-EA465CEFE7F6}" type="datetimeFigureOut">
              <a:rPr lang="es-NI" altLang="en-US"/>
              <a:pPr/>
              <a:t>9/4/25</a:t>
            </a:fld>
            <a:endParaRPr lang="es-NI" alt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C6619689-272F-45F2-B38D-EC81B721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340A4563-C619-4702-A1D8-627A11E38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F52FD-317C-4AA1-9951-E878E51AEBD3}" type="slidenum">
              <a:rPr lang="es-NI" altLang="en-US"/>
              <a:pPr/>
              <a:t>‹Nº›</a:t>
            </a:fld>
            <a:endParaRPr lang="es-NI" altLang="en-US"/>
          </a:p>
        </p:txBody>
      </p:sp>
    </p:spTree>
    <p:extLst>
      <p:ext uri="{BB962C8B-B14F-4D97-AF65-F5344CB8AC3E}">
        <p14:creationId xmlns:p14="http://schemas.microsoft.com/office/powerpoint/2010/main" val="333085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9000">
              <a:schemeClr val="accent4"/>
            </a:gs>
            <a:gs pos="26000">
              <a:srgbClr val="EC80AF"/>
            </a:gs>
            <a:gs pos="52000">
              <a:srgbClr val="00B0F0"/>
            </a:gs>
            <a:gs pos="38000">
              <a:srgbClr val="A162FF"/>
            </a:gs>
            <a:gs pos="85000">
              <a:srgbClr val="FFC2E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13ABDCA8-E0FC-461B-A365-B95341F393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s-NI" altLang="en-US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7E3338AC-C415-4B90-A8BB-BF692FDF76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Editar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s-NI" alt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6523E-D3F5-450B-9F9C-01B38B117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73652D6-21DD-4490-B179-FE40E502D22B}" type="datetimeFigureOut">
              <a:rPr lang="es-NI" altLang="en-US"/>
              <a:pPr/>
              <a:t>9/4/25</a:t>
            </a:fld>
            <a:endParaRPr lang="es-NI" alt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6F7994-BD01-42B1-AF81-086A1AF18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7E7D18-5658-401B-A6DB-C452D571E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D8FE4C1-6F64-4890-826A-747C515F4033}" type="slidenum">
              <a:rPr lang="es-NI" altLang="en-US"/>
              <a:pPr/>
              <a:t>‹Nº›</a:t>
            </a:fld>
            <a:endParaRPr lang="es-NI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N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21.png"/><Relationship Id="rId3" Type="http://schemas.openxmlformats.org/officeDocument/2006/relationships/image" Target="../media/image30.emf"/><Relationship Id="rId7" Type="http://schemas.openxmlformats.org/officeDocument/2006/relationships/image" Target="../media/image7.emf"/><Relationship Id="rId12" Type="http://schemas.openxmlformats.org/officeDocument/2006/relationships/image" Target="../media/image2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1.emf"/><Relationship Id="rId5" Type="http://schemas.openxmlformats.org/officeDocument/2006/relationships/image" Target="../media/image18.png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4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1.emf"/><Relationship Id="rId4" Type="http://schemas.openxmlformats.org/officeDocument/2006/relationships/image" Target="../media/image18.png"/><Relationship Id="rId9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21.png"/><Relationship Id="rId3" Type="http://schemas.openxmlformats.org/officeDocument/2006/relationships/image" Target="../media/image17.emf"/><Relationship Id="rId7" Type="http://schemas.openxmlformats.org/officeDocument/2006/relationships/image" Target="../media/image7.emf"/><Relationship Id="rId12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1.emf"/><Relationship Id="rId5" Type="http://schemas.openxmlformats.org/officeDocument/2006/relationships/image" Target="../media/image18.png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24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1.emf"/><Relationship Id="rId4" Type="http://schemas.openxmlformats.org/officeDocument/2006/relationships/image" Target="../media/image18.png"/><Relationship Id="rId9" Type="http://schemas.openxmlformats.org/officeDocument/2006/relationships/image" Target="../media/image10.emf"/><Relationship Id="rId1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21.png"/><Relationship Id="rId3" Type="http://schemas.openxmlformats.org/officeDocument/2006/relationships/image" Target="../media/image27.emf"/><Relationship Id="rId7" Type="http://schemas.openxmlformats.org/officeDocument/2006/relationships/image" Target="../media/image7.emf"/><Relationship Id="rId12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1.emf"/><Relationship Id="rId5" Type="http://schemas.openxmlformats.org/officeDocument/2006/relationships/image" Target="../media/image18.png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extLst>
              <a:ext uri="{FF2B5EF4-FFF2-40B4-BE49-F238E27FC236}">
                <a16:creationId xmlns:a16="http://schemas.microsoft.com/office/drawing/2014/main" id="{4591F235-1B3F-34E0-52AD-69E1755641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rcRect l="7165" b="9056"/>
          <a:stretch/>
        </p:blipFill>
        <p:spPr>
          <a:xfrm>
            <a:off x="-4866" y="5024204"/>
            <a:ext cx="2359371" cy="184636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E80EC24C-A3EB-54BA-0031-B84CF1F512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-10944" y="0"/>
            <a:ext cx="1948961" cy="155916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2002F789-1C51-DB36-FC4B-29D9F33A18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8000"/>
          </a:blip>
          <a:srcRect l="-4278" t="32761" r="37499"/>
          <a:stretch/>
        </p:blipFill>
        <p:spPr>
          <a:xfrm>
            <a:off x="10396520" y="-36004"/>
            <a:ext cx="1788723" cy="1847219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6A744A48-060E-7E7A-C835-62B080AD04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l="7165" b="9056"/>
          <a:stretch/>
        </p:blipFill>
        <p:spPr>
          <a:xfrm flipH="1">
            <a:off x="9791700" y="4641592"/>
            <a:ext cx="2393544" cy="2228978"/>
          </a:xfrm>
          <a:prstGeom prst="rect">
            <a:avLst/>
          </a:prstGeom>
          <a:effectLst/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F5287237-4792-2AC4-8741-97B57528B517}"/>
              </a:ext>
            </a:extLst>
          </p:cNvPr>
          <p:cNvGrpSpPr/>
          <p:nvPr/>
        </p:nvGrpSpPr>
        <p:grpSpPr>
          <a:xfrm>
            <a:off x="3217333" y="3714044"/>
            <a:ext cx="5089889" cy="2938896"/>
            <a:chOff x="1546013" y="1183881"/>
            <a:chExt cx="8738456" cy="452788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FF71AE2-B19C-4D4D-BB3A-A957533E2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6013" y="1183881"/>
              <a:ext cx="8738456" cy="4527884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B9B3007-2D45-FEE7-853E-AE9221B47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1344" y="1708425"/>
              <a:ext cx="4489880" cy="2269174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E2C9DCB-0CEC-2C1E-F290-DBF52F46F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8548" y="2949603"/>
              <a:ext cx="5149126" cy="2736978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C080F22-AEA5-88B2-2508-FA37CA727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7388" y="2646299"/>
              <a:ext cx="1452178" cy="871194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BE4B104F-76ED-4C2E-F699-06C73A971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49138" y="3632781"/>
              <a:ext cx="871280" cy="1232239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92DC092C-4AFE-5E98-570E-4F740D7C7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91304" y="3089761"/>
              <a:ext cx="1175121" cy="1540208"/>
            </a:xfrm>
            <a:prstGeom prst="rect">
              <a:avLst/>
            </a:prstGeom>
          </p:spPr>
        </p:pic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03D0BB12-DEF2-9230-7F79-FEEA73983F55}"/>
                </a:ext>
              </a:extLst>
            </p:cNvPr>
            <p:cNvGrpSpPr/>
            <p:nvPr/>
          </p:nvGrpSpPr>
          <p:grpSpPr>
            <a:xfrm>
              <a:off x="3971117" y="4259397"/>
              <a:ext cx="3869155" cy="1018281"/>
              <a:chOff x="3817459" y="4141889"/>
              <a:chExt cx="4359079" cy="1147219"/>
            </a:xfrm>
          </p:grpSpPr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F90C9566-A555-5CFB-FB07-C97EB483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08423" y="4795092"/>
                <a:ext cx="1113024" cy="494016"/>
              </a:xfrm>
              <a:prstGeom prst="rect">
                <a:avLst/>
              </a:prstGeom>
            </p:spPr>
          </p:pic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81C7D249-99FE-92E0-2991-C595BE794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419131">
                <a:off x="3817459" y="4141889"/>
                <a:ext cx="4359079" cy="682989"/>
              </a:xfrm>
              <a:prstGeom prst="rect">
                <a:avLst/>
              </a:prstGeom>
            </p:spPr>
          </p:pic>
        </p:grp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79E9E3B-C494-05E3-FBCA-78B3DB388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892" y="3449989"/>
              <a:ext cx="3246838" cy="91215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840F9DB-F980-4457-7E64-81FEEC0DC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4561" y="4746690"/>
              <a:ext cx="987930" cy="886973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16A62704-67AD-B371-F64E-AB13FC4BFE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70311" y="495629"/>
            <a:ext cx="2293882" cy="1012238"/>
          </a:xfrm>
          <a:prstGeom prst="rect">
            <a:avLst/>
          </a:prstGeom>
          <a:effectLst>
            <a:outerShdw blurRad="164202" dist="50800" dir="7920000" algn="ctr" rotWithShape="0">
              <a:srgbClr val="000000">
                <a:alpha val="40871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B81226-C9FB-3A3F-5960-D08C3FCEFC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16896" y="362276"/>
            <a:ext cx="4518936" cy="1278944"/>
          </a:xfrm>
          <a:prstGeom prst="rect">
            <a:avLst/>
          </a:prstGeom>
          <a:effectLst>
            <a:outerShdw blurRad="60737" dist="52350" dir="4320000" algn="ctr" rotWithShape="0">
              <a:srgbClr val="000000">
                <a:alpha val="17038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CAB986A-3897-4A5F-992A-65DA0F9244B5}"/>
              </a:ext>
            </a:extLst>
          </p:cNvPr>
          <p:cNvSpPr txBox="1"/>
          <p:nvPr/>
        </p:nvSpPr>
        <p:spPr>
          <a:xfrm>
            <a:off x="1756883" y="1723270"/>
            <a:ext cx="8678233" cy="1982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</a:tabLst>
            </a:pPr>
            <a:r>
              <a:rPr lang="es-NI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NI" sz="3600" b="1" dirty="0">
                <a:solidFill>
                  <a:srgbClr val="FFFFFF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Recreativas en los Puertos Turísticos durante la Semana Santa 2025</a:t>
            </a:r>
            <a:endParaRPr lang="es-NI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31B847-48F2-49D4-BB06-9E8FA90BE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768F770-BDDB-D9CE-B4BA-E1BCCBCA5505}"/>
              </a:ext>
            </a:extLst>
          </p:cNvPr>
          <p:cNvSpPr/>
          <p:nvPr/>
        </p:nvSpPr>
        <p:spPr>
          <a:xfrm>
            <a:off x="-4691" y="4022124"/>
            <a:ext cx="12203679" cy="2843308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bg1">
                  <a:alpha val="0"/>
                </a:schemeClr>
              </a:gs>
              <a:gs pos="35000">
                <a:srgbClr val="0070C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65ED36A-30B6-2BB7-E8A7-1AF6A7943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588" y="5247366"/>
            <a:ext cx="6599828" cy="8826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4953"/>
              </a:srgbClr>
            </a:outerShdw>
          </a:effectLst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585A59BE-F323-3579-92E2-4C910FF51ADF}"/>
              </a:ext>
            </a:extLst>
          </p:cNvPr>
          <p:cNvGrpSpPr/>
          <p:nvPr/>
        </p:nvGrpSpPr>
        <p:grpSpPr>
          <a:xfrm>
            <a:off x="106236" y="3366654"/>
            <a:ext cx="5981802" cy="3194465"/>
            <a:chOff x="1228455" y="522416"/>
            <a:chExt cx="9473218" cy="5058988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1BBC57CB-32A8-BC6B-EC8E-FE63C1B09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8455" y="522416"/>
              <a:ext cx="9473218" cy="4908607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4F62D3E-0B93-A686-E326-AC9AEECA9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3513" y="1603248"/>
              <a:ext cx="4489880" cy="226917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EA08B6B5-0051-5DAF-7868-30E23278B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0071" y="2817506"/>
              <a:ext cx="5199772" cy="2763898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D474E0A9-9651-4321-461A-496688469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9557" y="2541122"/>
              <a:ext cx="1452178" cy="871194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73CB4697-0E78-C938-EE0B-604E2A2E2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85060" y="3592269"/>
              <a:ext cx="871280" cy="1232239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365CE16A-AD93-6DCE-77B2-25DD10958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33473" y="2984584"/>
              <a:ext cx="1175121" cy="1540208"/>
            </a:xfrm>
            <a:prstGeom prst="rect">
              <a:avLst/>
            </a:prstGeom>
          </p:spPr>
        </p:pic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52E1175D-441F-FA6A-DAC3-3ED8B9820E15}"/>
                </a:ext>
              </a:extLst>
            </p:cNvPr>
            <p:cNvGrpSpPr/>
            <p:nvPr/>
          </p:nvGrpSpPr>
          <p:grpSpPr>
            <a:xfrm>
              <a:off x="3942082" y="4148429"/>
              <a:ext cx="3869155" cy="1030096"/>
              <a:chOff x="3737239" y="4135365"/>
              <a:chExt cx="4359079" cy="1160530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1430E74E-5AF8-8196-328B-D74A6F406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36015" y="4801879"/>
                <a:ext cx="1113024" cy="494016"/>
              </a:xfrm>
              <a:prstGeom prst="rect">
                <a:avLst/>
              </a:prstGeom>
            </p:spPr>
          </p:pic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74DA7AE0-14E2-6B35-4BEB-611A57708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419131">
                <a:off x="3737239" y="4135365"/>
                <a:ext cx="4359079" cy="682989"/>
              </a:xfrm>
              <a:prstGeom prst="rect">
                <a:avLst/>
              </a:prstGeom>
            </p:spPr>
          </p:pic>
        </p:grp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3A728EFD-F268-C2A0-741D-DB0FC7508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4417" y="3334663"/>
              <a:ext cx="3246838" cy="912156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D2AFD0DD-F670-F316-5DA9-3703AB44B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6730" y="4641513"/>
              <a:ext cx="987930" cy="886973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26E3821C-E9A9-2B45-83FB-E45D0C3A6F7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412" y="320337"/>
            <a:ext cx="1884672" cy="8795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01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D9328-4BA1-A6E7-FD0C-FE9A6C471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523C4D1-243B-2115-8D19-1D96EB86289A}"/>
              </a:ext>
            </a:extLst>
          </p:cNvPr>
          <p:cNvSpPr txBox="1"/>
          <p:nvPr/>
        </p:nvSpPr>
        <p:spPr>
          <a:xfrm>
            <a:off x="561472" y="1757329"/>
            <a:ext cx="11069053" cy="4079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NI" sz="20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Recreativas </a:t>
            </a:r>
            <a:r>
              <a:rPr lang="es-NI" sz="2000" b="1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Plaza Las Palmeras en</a:t>
            </a:r>
            <a:r>
              <a:rPr lang="es-NI" sz="20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Semana Santa 2025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9CC4F88-BC55-AD00-C7BC-331D5695B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237941"/>
              </p:ext>
            </p:extLst>
          </p:nvPr>
        </p:nvGraphicFramePr>
        <p:xfrm>
          <a:off x="561473" y="2442625"/>
          <a:ext cx="11156394" cy="2250050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136903">
                  <a:extLst>
                    <a:ext uri="{9D8B030D-6E8A-4147-A177-3AD203B41FA5}">
                      <a16:colId xmlns:a16="http://schemas.microsoft.com/office/drawing/2014/main" val="1178127751"/>
                    </a:ext>
                  </a:extLst>
                </a:gridCol>
                <a:gridCol w="2460873">
                  <a:extLst>
                    <a:ext uri="{9D8B030D-6E8A-4147-A177-3AD203B41FA5}">
                      <a16:colId xmlns:a16="http://schemas.microsoft.com/office/drawing/2014/main" val="2712379382"/>
                    </a:ext>
                  </a:extLst>
                </a:gridCol>
                <a:gridCol w="5545220">
                  <a:extLst>
                    <a:ext uri="{9D8B030D-6E8A-4147-A177-3AD203B41FA5}">
                      <a16:colId xmlns:a16="http://schemas.microsoft.com/office/drawing/2014/main" val="2648858117"/>
                    </a:ext>
                  </a:extLst>
                </a:gridCol>
                <a:gridCol w="2013398">
                  <a:extLst>
                    <a:ext uri="{9D8B030D-6E8A-4147-A177-3AD203B41FA5}">
                      <a16:colId xmlns:a16="http://schemas.microsoft.com/office/drawing/2014/main" val="1844567223"/>
                    </a:ext>
                  </a:extLst>
                </a:gridCol>
              </a:tblGrid>
              <a:tr h="402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No.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Fecha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Actividad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Hora</a:t>
                      </a:r>
                      <a:endParaRPr lang="es-NI" sz="2000" dirty="0">
                        <a:latin typeface="Book Antiqua" panose="0204060205030503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278611"/>
                  </a:ext>
                </a:extLst>
              </a:tr>
              <a:tr h="4662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800" b="1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NI" sz="18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i="0" dirty="0">
                          <a:effectLst/>
                          <a:latin typeface="Book Antiqua" panose="02040602050305030304" pitchFamily="18" charset="0"/>
                        </a:rPr>
                        <a:t> Sábado 12</a:t>
                      </a:r>
                      <a:endParaRPr lang="es-NI" sz="18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Fiesta de Espuma Infantil</a:t>
                      </a:r>
                      <a:endParaRPr lang="es-NI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i="0" dirty="0">
                          <a:effectLst/>
                          <a:latin typeface="Book Antiqua" panose="02040602050305030304" pitchFamily="18" charset="0"/>
                        </a:rPr>
                        <a:t>03:00 p.m.</a:t>
                      </a:r>
                      <a:endParaRPr lang="es-NI" sz="18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4495616"/>
                  </a:ext>
                </a:extLst>
              </a:tr>
              <a:tr h="6423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800" b="1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NI" sz="18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i="0" dirty="0">
                          <a:effectLst/>
                          <a:latin typeface="Book Antiqua" panose="02040602050305030304" pitchFamily="18" charset="0"/>
                        </a:rPr>
                        <a:t> Viernes 18</a:t>
                      </a:r>
                      <a:endParaRPr lang="es-NI" sz="18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 Biker Fest</a:t>
                      </a:r>
                      <a:endParaRPr lang="es-NI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i="0" dirty="0">
                          <a:effectLst/>
                          <a:latin typeface="Book Antiqua" panose="02040602050305030304" pitchFamily="18" charset="0"/>
                        </a:rPr>
                        <a:t>12:00 m.d. </a:t>
                      </a:r>
                      <a:endParaRPr lang="es-NI" sz="18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8353781"/>
                  </a:ext>
                </a:extLst>
              </a:tr>
              <a:tr h="739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800" b="1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NI" sz="18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i="0" dirty="0">
                          <a:effectLst/>
                          <a:latin typeface="Book Antiqua" panose="02040602050305030304" pitchFamily="18" charset="0"/>
                        </a:rPr>
                        <a:t> Sábado 19 </a:t>
                      </a:r>
                      <a:endParaRPr lang="es-NI" sz="18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Show Humorístico Infantil con payaso y pintacaritas</a:t>
                      </a:r>
                      <a:endParaRPr lang="es-NI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i="0" dirty="0">
                          <a:effectLst/>
                          <a:latin typeface="Book Antiqua" panose="02040602050305030304" pitchFamily="18" charset="0"/>
                        </a:rPr>
                        <a:t>04:00 p.m. </a:t>
                      </a:r>
                      <a:endParaRPr lang="es-NI" sz="18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93126708"/>
                  </a:ext>
                </a:extLst>
              </a:tr>
            </a:tbl>
          </a:graphicData>
        </a:graphic>
      </p:graphicFrame>
      <p:pic>
        <p:nvPicPr>
          <p:cNvPr id="22" name="Imagen 21">
            <a:extLst>
              <a:ext uri="{FF2B5EF4-FFF2-40B4-BE49-F238E27FC236}">
                <a16:creationId xmlns:a16="http://schemas.microsoft.com/office/drawing/2014/main" id="{EAD20C4B-6864-3B07-5293-D0A0D326E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656" y="354763"/>
            <a:ext cx="6464688" cy="8645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213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350C193-5A8F-03BC-BF82-012D716EFC41}"/>
              </a:ext>
            </a:extLst>
          </p:cNvPr>
          <p:cNvSpPr txBox="1"/>
          <p:nvPr/>
        </p:nvSpPr>
        <p:spPr>
          <a:xfrm>
            <a:off x="617620" y="4752244"/>
            <a:ext cx="4563776" cy="40780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NI" sz="20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Horario Especial Semana Santa</a:t>
            </a:r>
            <a:endParaRPr lang="es-NI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0258BE-2F60-22EF-B163-B96FA0536CEA}"/>
              </a:ext>
            </a:extLst>
          </p:cNvPr>
          <p:cNvSpPr txBox="1"/>
          <p:nvPr/>
        </p:nvSpPr>
        <p:spPr>
          <a:xfrm>
            <a:off x="617620" y="5385624"/>
            <a:ext cx="7654826" cy="408702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NI" sz="2000" dirty="0">
                <a:solidFill>
                  <a:srgbClr val="00206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Atención 24 horas de lunes a domingo</a:t>
            </a:r>
            <a:endParaRPr lang="es-NI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003DC48-B2A5-8D76-9F10-A8E924FF8A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861" y="297631"/>
            <a:ext cx="1880006" cy="87733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31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4782F-8847-F5D6-FF0D-41E4CEADE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FC4F410-1224-45D5-9E14-F1DD2DAA6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47"/>
          <a:stretch/>
        </p:blipFill>
        <p:spPr>
          <a:xfrm>
            <a:off x="-10308" y="0"/>
            <a:ext cx="12196691" cy="686543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3BA2BE2-2A99-A84E-5FE9-98F1A7F11DF8}"/>
              </a:ext>
            </a:extLst>
          </p:cNvPr>
          <p:cNvSpPr/>
          <p:nvPr/>
        </p:nvSpPr>
        <p:spPr>
          <a:xfrm>
            <a:off x="-4691" y="4022124"/>
            <a:ext cx="12203679" cy="2843308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bg1">
                  <a:alpha val="0"/>
                </a:schemeClr>
              </a:gs>
              <a:gs pos="35000">
                <a:srgbClr val="0070C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C762638-C8B0-882A-4B19-6274E2D0096D}"/>
              </a:ext>
            </a:extLst>
          </p:cNvPr>
          <p:cNvGrpSpPr/>
          <p:nvPr/>
        </p:nvGrpSpPr>
        <p:grpSpPr>
          <a:xfrm>
            <a:off x="106236" y="3366654"/>
            <a:ext cx="5981802" cy="3194465"/>
            <a:chOff x="1228455" y="522416"/>
            <a:chExt cx="9473218" cy="5058988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5F8D97DA-A5A2-A923-FF90-82C39E603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8455" y="522416"/>
              <a:ext cx="9473218" cy="490860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5F20CC6-AF15-B748-5657-0C5AEA2DC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3513" y="1603248"/>
              <a:ext cx="4489880" cy="2269174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E226D48-E340-3BCE-282D-493032199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0071" y="2817506"/>
              <a:ext cx="5199772" cy="2763898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D502C634-B015-2429-9367-8212F2CC9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9557" y="2541122"/>
              <a:ext cx="1452178" cy="87119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5F60360D-5546-C30C-6FF0-9CE071D9E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5060" y="3592269"/>
              <a:ext cx="871280" cy="1232239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4D8B0E4-07C4-A6AC-F9F3-6964783E0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3473" y="2984584"/>
              <a:ext cx="1175121" cy="1540208"/>
            </a:xfrm>
            <a:prstGeom prst="rect">
              <a:avLst/>
            </a:prstGeom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1DF3D44C-FBA1-839F-C143-72B1D40CF283}"/>
                </a:ext>
              </a:extLst>
            </p:cNvPr>
            <p:cNvGrpSpPr/>
            <p:nvPr/>
          </p:nvGrpSpPr>
          <p:grpSpPr>
            <a:xfrm>
              <a:off x="3942082" y="4148429"/>
              <a:ext cx="3869155" cy="1030096"/>
              <a:chOff x="3737239" y="4135365"/>
              <a:chExt cx="4359079" cy="1160530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68C82834-CB6C-5AE9-98FA-3FC1C80A3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36015" y="4801879"/>
                <a:ext cx="1113024" cy="494016"/>
              </a:xfrm>
              <a:prstGeom prst="rect">
                <a:avLst/>
              </a:prstGeom>
            </p:spPr>
          </p:pic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772B6CEB-FC0A-A593-6556-4ADAB12BD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419131">
                <a:off x="3737239" y="4135365"/>
                <a:ext cx="4359079" cy="682989"/>
              </a:xfrm>
              <a:prstGeom prst="rect">
                <a:avLst/>
              </a:prstGeom>
            </p:spPr>
          </p:pic>
        </p:grp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48D2D04-D924-A8AA-0FA2-E04F308B5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4417" y="3334663"/>
              <a:ext cx="3246838" cy="912156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6EFE9424-15DC-859B-0193-F809F8442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6730" y="4641513"/>
              <a:ext cx="987930" cy="886973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BCDA7593-568F-51A6-25F5-9A5153D509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4767" y="5146430"/>
            <a:ext cx="5981802" cy="13985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872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1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9531B-95D8-333E-69E4-CBDC8422F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BA450EF-E6B2-8767-3DD6-7BDAC04557AD}"/>
              </a:ext>
            </a:extLst>
          </p:cNvPr>
          <p:cNvSpPr txBox="1"/>
          <p:nvPr/>
        </p:nvSpPr>
        <p:spPr>
          <a:xfrm>
            <a:off x="747003" y="2478584"/>
            <a:ext cx="10755187" cy="1146661"/>
          </a:xfrm>
          <a:prstGeom prst="rect">
            <a:avLst/>
          </a:prstGeom>
          <a:solidFill>
            <a:srgbClr val="00D3C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s-NI" sz="2400" b="1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Ruta turística en las </a:t>
            </a:r>
            <a:r>
              <a:rPr lang="es-NI" sz="2400" b="1" i="0" dirty="0">
                <a:solidFill>
                  <a:schemeClr val="bg1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E</a:t>
            </a:r>
            <a:r>
              <a:rPr lang="es-NI" sz="2400" b="1" dirty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mbarcaciones </a:t>
            </a: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s-NI" sz="2400" b="1" dirty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Hilario Sánchez y Río Escondido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NI" sz="2000" b="1" dirty="0">
              <a:solidFill>
                <a:schemeClr val="bg1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0ACCA8B-7A2E-0F4A-199E-3FF55F8FE1B6}"/>
              </a:ext>
            </a:extLst>
          </p:cNvPr>
          <p:cNvSpPr txBox="1"/>
          <p:nvPr/>
        </p:nvSpPr>
        <p:spPr>
          <a:xfrm>
            <a:off x="718406" y="1774402"/>
            <a:ext cx="10755188" cy="407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NI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Itinerario Semana Santa 2025</a:t>
            </a:r>
            <a:endParaRPr lang="es-NI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C3D01EF7-995F-ED67-4C2D-37BB34FF4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942155"/>
              </p:ext>
            </p:extLst>
          </p:nvPr>
        </p:nvGraphicFramePr>
        <p:xfrm>
          <a:off x="747002" y="3216648"/>
          <a:ext cx="10755188" cy="33448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50647">
                  <a:extLst>
                    <a:ext uri="{9D8B030D-6E8A-4147-A177-3AD203B41FA5}">
                      <a16:colId xmlns:a16="http://schemas.microsoft.com/office/drawing/2014/main" val="4192461340"/>
                    </a:ext>
                  </a:extLst>
                </a:gridCol>
                <a:gridCol w="1840325">
                  <a:extLst>
                    <a:ext uri="{9D8B030D-6E8A-4147-A177-3AD203B41FA5}">
                      <a16:colId xmlns:a16="http://schemas.microsoft.com/office/drawing/2014/main" val="968532602"/>
                    </a:ext>
                  </a:extLst>
                </a:gridCol>
                <a:gridCol w="1674403">
                  <a:extLst>
                    <a:ext uri="{9D8B030D-6E8A-4147-A177-3AD203B41FA5}">
                      <a16:colId xmlns:a16="http://schemas.microsoft.com/office/drawing/2014/main" val="919721587"/>
                    </a:ext>
                  </a:extLst>
                </a:gridCol>
                <a:gridCol w="336626">
                  <a:extLst>
                    <a:ext uri="{9D8B030D-6E8A-4147-A177-3AD203B41FA5}">
                      <a16:colId xmlns:a16="http://schemas.microsoft.com/office/drawing/2014/main" val="3709136382"/>
                    </a:ext>
                  </a:extLst>
                </a:gridCol>
                <a:gridCol w="1756424">
                  <a:extLst>
                    <a:ext uri="{9D8B030D-6E8A-4147-A177-3AD203B41FA5}">
                      <a16:colId xmlns:a16="http://schemas.microsoft.com/office/drawing/2014/main" val="3481061865"/>
                    </a:ext>
                  </a:extLst>
                </a:gridCol>
                <a:gridCol w="1650647">
                  <a:extLst>
                    <a:ext uri="{9D8B030D-6E8A-4147-A177-3AD203B41FA5}">
                      <a16:colId xmlns:a16="http://schemas.microsoft.com/office/drawing/2014/main" val="3435306301"/>
                    </a:ext>
                  </a:extLst>
                </a:gridCol>
                <a:gridCol w="1846116">
                  <a:extLst>
                    <a:ext uri="{9D8B030D-6E8A-4147-A177-3AD203B41FA5}">
                      <a16:colId xmlns:a16="http://schemas.microsoft.com/office/drawing/2014/main" val="2735321034"/>
                    </a:ext>
                  </a:extLst>
                </a:gridCol>
              </a:tblGrid>
              <a:tr h="604974"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s-NI" sz="1800" b="1" i="0" dirty="0">
                        <a:solidFill>
                          <a:srgbClr val="205D69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309" marR="111309" marT="55655" marB="5565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3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940218"/>
                  </a:ext>
                </a:extLst>
              </a:tr>
              <a:tr h="37434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900" b="1" i="0" dirty="0">
                          <a:solidFill>
                            <a:srgbClr val="205D69"/>
                          </a:solidFill>
                          <a:effectLst/>
                          <a:latin typeface="Book Antiqua" panose="02040602050305030304" pitchFamily="18" charset="0"/>
                        </a:rPr>
                        <a:t>Bluefields – Corn Island</a:t>
                      </a:r>
                      <a:endParaRPr lang="es-NI" sz="1900" b="1" i="0" dirty="0">
                        <a:solidFill>
                          <a:srgbClr val="205D69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309" marR="111309" marT="55655" marB="55655" anchor="ctr">
                    <a:lnL w="12700" cmpd="sng">
                      <a:noFill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D3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s-NI" sz="1600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111309" marR="111309" marT="55655" marB="55655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00D3C9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900" b="1" i="0" dirty="0">
                          <a:solidFill>
                            <a:srgbClr val="205D69"/>
                          </a:solidFill>
                          <a:effectLst/>
                          <a:latin typeface="Book Antiqua" panose="02040602050305030304" pitchFamily="18" charset="0"/>
                        </a:rPr>
                        <a:t>Corn Island – Bluefields</a:t>
                      </a:r>
                      <a:endParaRPr lang="es-NI" sz="1900" b="1" i="0" dirty="0">
                        <a:solidFill>
                          <a:srgbClr val="205D69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309" marR="111309" marT="55655" marB="55655" anchor="ctr"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D3C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91027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i="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Días </a:t>
                      </a:r>
                      <a:endParaRPr lang="es-NI" sz="1800" b="1" i="0" dirty="0">
                        <a:solidFill>
                          <a:schemeClr val="bg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83482" marT="0" marB="0" anchor="ctr">
                    <a:lnL w="12700" cmpd="sng">
                      <a:noFill/>
                    </a:lnL>
                    <a:solidFill>
                      <a:srgbClr val="00D3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NI" sz="1800" b="1" i="0" dirty="0">
                          <a:solidFill>
                            <a:srgbClr val="205D69"/>
                          </a:solidFill>
                          <a:effectLst/>
                          <a:latin typeface="Helvetica" pitchFamily="2" charset="0"/>
                        </a:rPr>
                        <a:t>Zarpe </a:t>
                      </a:r>
                      <a:endParaRPr lang="es-NI" sz="1800" b="1" i="0" dirty="0">
                        <a:solidFill>
                          <a:srgbClr val="205D69"/>
                        </a:solidFill>
                        <a:latin typeface="Helvetica" pitchFamily="2" charset="0"/>
                      </a:endParaRPr>
                    </a:p>
                  </a:txBody>
                  <a:tcPr marL="83482" marR="8348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NI" sz="1800" b="1" i="0" dirty="0">
                          <a:solidFill>
                            <a:srgbClr val="205D69"/>
                          </a:solidFill>
                          <a:effectLst/>
                          <a:latin typeface="Book Antiqua" panose="02040602050305030304" pitchFamily="18" charset="0"/>
                        </a:rPr>
                        <a:t>Arribo</a:t>
                      </a:r>
                      <a:endParaRPr lang="es-NI" sz="1800" b="1" i="0" dirty="0">
                        <a:solidFill>
                          <a:srgbClr val="205D69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83482" marR="83482" marT="0" marB="0" anchor="ctr"/>
                </a:tc>
                <a:tc v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s-NI" sz="900" b="1" i="0" dirty="0">
                        <a:solidFill>
                          <a:schemeClr val="bg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D3C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147183"/>
                  </a:ext>
                </a:extLst>
              </a:tr>
              <a:tr h="25787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200" dirty="0">
                          <a:effectLst/>
                        </a:rPr>
                        <a:t>Días </a:t>
                      </a:r>
                      <a:endParaRPr lang="es-N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D3C9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200">
                          <a:effectLst/>
                        </a:rPr>
                        <a:t>Zarpe </a:t>
                      </a:r>
                      <a:endParaRPr lang="es-N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200">
                          <a:effectLst/>
                        </a:rPr>
                        <a:t>Arribo</a:t>
                      </a:r>
                      <a:endParaRPr lang="es-N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i="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Días </a:t>
                      </a:r>
                      <a:endParaRPr lang="es-NI" sz="1800" b="1" i="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83482" marT="0" marB="0" anchor="ctr"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i="0" dirty="0">
                          <a:solidFill>
                            <a:srgbClr val="205D69"/>
                          </a:solidFill>
                          <a:effectLst/>
                          <a:latin typeface="Book Antiqua" panose="02040602050305030304" pitchFamily="18" charset="0"/>
                        </a:rPr>
                        <a:t>Zarpe</a:t>
                      </a:r>
                      <a:endParaRPr lang="es-NI" sz="1800" b="1" i="0" dirty="0">
                        <a:solidFill>
                          <a:srgbClr val="205D69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834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i="0" dirty="0">
                          <a:solidFill>
                            <a:srgbClr val="205D69"/>
                          </a:solidFill>
                          <a:effectLst/>
                          <a:latin typeface="Book Antiqua" panose="02040602050305030304" pitchFamily="18" charset="0"/>
                        </a:rPr>
                        <a:t>Arribo </a:t>
                      </a:r>
                      <a:endParaRPr lang="es-NI" sz="1800" b="1" i="0" dirty="0">
                        <a:solidFill>
                          <a:srgbClr val="205D69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83482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52498177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Viernes 11</a:t>
                      </a:r>
                      <a:endParaRPr lang="es-NI" sz="1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83482" marT="0" marB="0" anchor="ctr">
                    <a:lnL w="12700" cmpd="sng">
                      <a:noFill/>
                    </a:lnL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dirty="0">
                          <a:effectLst/>
                          <a:latin typeface="Book Antiqua" panose="02040602050305030304" pitchFamily="18" charset="0"/>
                        </a:rPr>
                        <a:t>07:00 a.m.</a:t>
                      </a:r>
                      <a:endParaRPr lang="es-NI" sz="16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216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dirty="0">
                          <a:effectLst/>
                          <a:latin typeface="Book Antiqua" panose="02040602050305030304" pitchFamily="18" charset="0"/>
                        </a:rPr>
                        <a:t>12:00 m.d.</a:t>
                      </a:r>
                      <a:endParaRPr lang="es-NI" sz="16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216000" marT="0" marB="0" anchor="ctr"/>
                </a:tc>
                <a:tc v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Sábado 12</a:t>
                      </a:r>
                    </a:p>
                  </a:txBody>
                  <a:tcPr marL="83482" marR="83482" marT="0" marB="0" anchor="ctr"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08:00 a.m. 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01:00 p.m.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16111464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Sábado 12</a:t>
                      </a:r>
                      <a:endParaRPr lang="es-NI" sz="1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83482" marT="0" marB="0" anchor="ctr">
                    <a:lnL w="12700" cmpd="sng">
                      <a:noFill/>
                    </a:lnL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dirty="0">
                          <a:effectLst/>
                          <a:latin typeface="Book Antiqua" panose="02040602050305030304" pitchFamily="18" charset="0"/>
                        </a:rPr>
                        <a:t>09:00 a.m.</a:t>
                      </a:r>
                      <a:endParaRPr lang="es-NI" sz="16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216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dirty="0">
                          <a:effectLst/>
                          <a:latin typeface="Book Antiqua" panose="02040602050305030304" pitchFamily="18" charset="0"/>
                        </a:rPr>
                        <a:t>03:00 p.m.</a:t>
                      </a:r>
                      <a:endParaRPr lang="es-NI" sz="16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216000" marT="0" marB="0" anchor="ctr"/>
                </a:tc>
                <a:tc v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Domingo 13</a:t>
                      </a:r>
                    </a:p>
                  </a:txBody>
                  <a:tcPr marL="83482" marR="83482" marT="0" marB="0" anchor="ctr"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09:00 a.m. 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02:00 p.m.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47940292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Lunes  14</a:t>
                      </a:r>
                      <a:endParaRPr lang="es-NI" sz="1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83482" marT="0" marB="0" anchor="ctr">
                    <a:lnL w="12700" cmpd="sng">
                      <a:noFill/>
                    </a:lnL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dirty="0">
                          <a:effectLst/>
                          <a:latin typeface="Book Antiqua" panose="02040602050305030304" pitchFamily="18" charset="0"/>
                        </a:rPr>
                        <a:t>07:00 a.m.</a:t>
                      </a:r>
                      <a:endParaRPr lang="es-NI" sz="16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21600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12:00 m.d.</a:t>
                      </a:r>
                      <a:endParaRPr lang="es-NI" sz="1600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83482" marR="216000" marT="0" marB="0" anchor="ctr"/>
                </a:tc>
                <a:tc v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Martes 15</a:t>
                      </a:r>
                    </a:p>
                  </a:txBody>
                  <a:tcPr marL="83482" marR="83482" marT="0" marB="0" anchor="ctr"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08:00 a.m.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01:00 p.m.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51087417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Miércoles 16 </a:t>
                      </a:r>
                      <a:endParaRPr lang="es-NI" sz="1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83482" marT="0" marB="0" anchor="ctr">
                    <a:lnL w="12700" cmpd="sng">
                      <a:noFill/>
                    </a:lnL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dirty="0">
                          <a:effectLst/>
                          <a:latin typeface="Book Antiqua" panose="02040602050305030304" pitchFamily="18" charset="0"/>
                        </a:rPr>
                        <a:t>09:00 a.m. </a:t>
                      </a:r>
                      <a:endParaRPr lang="es-NI" sz="16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216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dirty="0">
                          <a:effectLst/>
                          <a:latin typeface="Book Antiqua" panose="02040602050305030304" pitchFamily="18" charset="0"/>
                        </a:rPr>
                        <a:t>03:00 p.m.</a:t>
                      </a:r>
                      <a:endParaRPr lang="es-NI" sz="16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216000" marT="0" marB="0" anchor="ctr"/>
                </a:tc>
                <a:tc v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Jueves 17</a:t>
                      </a:r>
                    </a:p>
                  </a:txBody>
                  <a:tcPr marL="83482" marR="83482" marT="0" marB="0" anchor="ctr"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09:00 a.m.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02:00 p.m.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14483119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Viernes  18</a:t>
                      </a:r>
                      <a:endParaRPr lang="es-NI" sz="1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83482" marT="0" marB="0" anchor="ctr">
                    <a:lnL w="12700" cmpd="sng">
                      <a:noFill/>
                    </a:lnL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dirty="0">
                          <a:effectLst/>
                          <a:latin typeface="Book Antiqua" panose="02040602050305030304" pitchFamily="18" charset="0"/>
                        </a:rPr>
                        <a:t>07:00 a.m.</a:t>
                      </a:r>
                      <a:endParaRPr lang="es-NI" sz="16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216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dirty="0">
                          <a:effectLst/>
                          <a:latin typeface="Book Antiqua" panose="02040602050305030304" pitchFamily="18" charset="0"/>
                        </a:rPr>
                        <a:t>12:00 p.m.</a:t>
                      </a:r>
                      <a:endParaRPr lang="es-NI" sz="16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216000" marT="0" marB="0" anchor="ctr"/>
                </a:tc>
                <a:tc v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Sábado 19</a:t>
                      </a:r>
                    </a:p>
                  </a:txBody>
                  <a:tcPr marL="83482" marR="83482" marT="0" marB="0" anchor="ctr"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08:00 a.m. 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01:00 p.m.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8594401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Sábado 19</a:t>
                      </a:r>
                      <a:endParaRPr lang="es-NI" sz="1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83482" marT="0" marB="0" anchor="ctr">
                    <a:lnL w="12700" cmpd="sng">
                      <a:noFill/>
                    </a:lnL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dirty="0">
                          <a:effectLst/>
                          <a:latin typeface="Book Antiqua" panose="02040602050305030304" pitchFamily="18" charset="0"/>
                        </a:rPr>
                        <a:t>09:00 a.m.</a:t>
                      </a:r>
                      <a:endParaRPr lang="es-NI" sz="16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216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dirty="0">
                          <a:effectLst/>
                          <a:latin typeface="Book Antiqua" panose="02040602050305030304" pitchFamily="18" charset="0"/>
                        </a:rPr>
                        <a:t>02:00 p.m.</a:t>
                      </a:r>
                      <a:endParaRPr lang="es-NI" sz="16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216000" marT="0" marB="0" anchor="ctr"/>
                </a:tc>
                <a:tc v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Domingo 20</a:t>
                      </a:r>
                    </a:p>
                  </a:txBody>
                  <a:tcPr marL="83482" marR="83482" marT="0" marB="0" anchor="ctr"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09:00 a.m.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02:00 p.m.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48121146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Lunes 21</a:t>
                      </a:r>
                      <a:endParaRPr lang="es-NI" sz="1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83482" marT="0" marB="0" anchor="ctr"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dirty="0">
                          <a:effectLst/>
                          <a:latin typeface="Book Antiqua" panose="02040602050305030304" pitchFamily="18" charset="0"/>
                        </a:rPr>
                        <a:t>07:00 a.m.</a:t>
                      </a:r>
                      <a:endParaRPr lang="es-NI" sz="16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216000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12:00 m.d.</a:t>
                      </a:r>
                    </a:p>
                  </a:txBody>
                  <a:tcPr marL="83482" marR="216000" marT="0" marB="0" anchor="ctr"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N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Martes 22</a:t>
                      </a:r>
                    </a:p>
                  </a:txBody>
                  <a:tcPr marL="83482" marR="83482" marT="0" marB="0" anchor="ctr">
                    <a:lnB w="12700" cmpd="sng">
                      <a:noFill/>
                    </a:lnB>
                    <a:solidFill>
                      <a:srgbClr val="00D3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08:00 a.m.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dirty="0">
                          <a:effectLst/>
                          <a:latin typeface="Book Antiqua" panose="02040602050305030304" pitchFamily="18" charset="0"/>
                        </a:rPr>
                        <a:t>01:00 p.m.</a:t>
                      </a:r>
                      <a:endParaRPr lang="es-NI" sz="17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82" marR="180000" marT="0" marB="0" anchor="ctr"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8423718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DBB6967A-64C4-4DE9-AF39-15D278224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422" y="296520"/>
            <a:ext cx="4807068" cy="1123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872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22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9531B-95D8-333E-69E4-CBDC8422F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71C5B8C-692B-0E83-1277-2ACE99DF375F}"/>
              </a:ext>
            </a:extLst>
          </p:cNvPr>
          <p:cNvSpPr txBox="1"/>
          <p:nvPr/>
        </p:nvSpPr>
        <p:spPr>
          <a:xfrm>
            <a:off x="296430" y="1969921"/>
            <a:ext cx="11599139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La Empresa Portuaria Nacional con el compromiso de brindar a los visitantes un espacio de recreación sana, alegre y segura en los Puertos Turísticos durante la Semana Santa garantizará la realización de estas actividades promoviendo nuestras tradiciones y cultura.   </a:t>
            </a:r>
            <a:endParaRPr lang="es-NI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CC87CCD-91FC-4494-B04E-8D58C79EF47F}"/>
              </a:ext>
            </a:extLst>
          </p:cNvPr>
          <p:cNvGrpSpPr/>
          <p:nvPr/>
        </p:nvGrpSpPr>
        <p:grpSpPr>
          <a:xfrm>
            <a:off x="119042" y="115410"/>
            <a:ext cx="3680602" cy="2019396"/>
            <a:chOff x="1546013" y="1183881"/>
            <a:chExt cx="8738456" cy="452788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EED42B6-54BF-48FA-8112-C5827720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013" y="1183881"/>
              <a:ext cx="8738456" cy="4527884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D01421D-EFA7-4E42-9130-BCDABB966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1344" y="1708425"/>
              <a:ext cx="4489880" cy="2269174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9E9D702-CC02-4DBB-8B7C-7CE57B6E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8548" y="2949603"/>
              <a:ext cx="5149126" cy="2736978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0C1D2F2-35A4-4A88-86F6-1142EE687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7388" y="2646299"/>
              <a:ext cx="1452178" cy="871194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BA8A6DA-9D21-4718-98E5-FF7F70AEF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49138" y="3632781"/>
              <a:ext cx="871280" cy="1232239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470ACB2-884E-40E2-87B2-BCAD63A8E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1304" y="3089761"/>
              <a:ext cx="1175121" cy="1540208"/>
            </a:xfrm>
            <a:prstGeom prst="rect">
              <a:avLst/>
            </a:prstGeom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28C93A47-69A7-4500-8B84-CAE004785493}"/>
                </a:ext>
              </a:extLst>
            </p:cNvPr>
            <p:cNvGrpSpPr/>
            <p:nvPr/>
          </p:nvGrpSpPr>
          <p:grpSpPr>
            <a:xfrm>
              <a:off x="3971117" y="4259397"/>
              <a:ext cx="3869155" cy="1018281"/>
              <a:chOff x="3817459" y="4141889"/>
              <a:chExt cx="4359079" cy="1147219"/>
            </a:xfrm>
          </p:grpSpPr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3C48EDC7-ACD3-4AE9-80A4-D83FFED7A5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08423" y="4795092"/>
                <a:ext cx="1113024" cy="494016"/>
              </a:xfrm>
              <a:prstGeom prst="rect">
                <a:avLst/>
              </a:prstGeom>
            </p:spPr>
          </p:pic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13E380D4-88E5-4995-863F-BD58915D0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419131">
                <a:off x="3817459" y="4141889"/>
                <a:ext cx="4359079" cy="682989"/>
              </a:xfrm>
              <a:prstGeom prst="rect">
                <a:avLst/>
              </a:prstGeom>
            </p:spPr>
          </p:pic>
        </p:grp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9A7F43AF-4A06-42CD-B8B2-E878E5401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892" y="3449989"/>
              <a:ext cx="3246838" cy="912157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1E12DB7-4C81-4B24-8129-FC83019B2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4561" y="4746690"/>
              <a:ext cx="987930" cy="886973"/>
            </a:xfrm>
            <a:prstGeom prst="rect">
              <a:avLst/>
            </a:prstGeom>
          </p:spPr>
        </p:pic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FF309B05-492D-4EC1-94D4-C391026AAD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01174" y="698037"/>
            <a:ext cx="2293882" cy="1012238"/>
          </a:xfrm>
          <a:prstGeom prst="rect">
            <a:avLst/>
          </a:prstGeom>
          <a:effectLst>
            <a:outerShdw blurRad="164202" dist="50800" dir="7920000" algn="ctr" rotWithShape="0">
              <a:srgbClr val="000000">
                <a:alpha val="40871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19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250A293-9076-4E26-B655-F30795819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4129BDF9-E57E-2C33-B671-1294B45B1355}"/>
              </a:ext>
            </a:extLst>
          </p:cNvPr>
          <p:cNvSpPr/>
          <p:nvPr/>
        </p:nvSpPr>
        <p:spPr>
          <a:xfrm>
            <a:off x="-4691" y="4049138"/>
            <a:ext cx="12203679" cy="2816294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bg1">
                  <a:alpha val="0"/>
                </a:schemeClr>
              </a:gs>
              <a:gs pos="35000">
                <a:srgbClr val="0070C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D0193858-FF03-F70B-2A39-522855EB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137" y="5717786"/>
            <a:ext cx="6072910" cy="74039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4161"/>
              </a:srgb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2D40A2F-0BE6-30C7-1902-581931257BE8}"/>
              </a:ext>
            </a:extLst>
          </p:cNvPr>
          <p:cNvGrpSpPr/>
          <p:nvPr/>
        </p:nvGrpSpPr>
        <p:grpSpPr>
          <a:xfrm>
            <a:off x="180545" y="3429000"/>
            <a:ext cx="5252660" cy="3140586"/>
            <a:chOff x="1228455" y="522416"/>
            <a:chExt cx="9473218" cy="5058988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32BA655-747D-B12E-117D-BE1EC3156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8455" y="522416"/>
              <a:ext cx="9473218" cy="490860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7D934B5C-140A-A5E5-62A2-40BEA705F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3513" y="1603248"/>
              <a:ext cx="4489880" cy="2269174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F4593D89-6A25-F19E-E132-EE2C5615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0071" y="2817506"/>
              <a:ext cx="5199772" cy="2763898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78FAD2F-5D3D-1831-1A8A-8AA886291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9557" y="2541122"/>
              <a:ext cx="1452178" cy="871194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D9B47DD1-CA7A-C715-8DDE-83CD0D508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85060" y="3592269"/>
              <a:ext cx="871280" cy="1232239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C23812C6-7A3D-2F71-D7FE-238391C56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33473" y="2984584"/>
              <a:ext cx="1175121" cy="1540208"/>
            </a:xfrm>
            <a:prstGeom prst="rect">
              <a:avLst/>
            </a:prstGeom>
          </p:spPr>
        </p:pic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FD90B182-B8AD-DA02-DAE6-18A3D5007603}"/>
                </a:ext>
              </a:extLst>
            </p:cNvPr>
            <p:cNvGrpSpPr/>
            <p:nvPr/>
          </p:nvGrpSpPr>
          <p:grpSpPr>
            <a:xfrm>
              <a:off x="3942082" y="4148429"/>
              <a:ext cx="3869155" cy="1030096"/>
              <a:chOff x="3737239" y="4135365"/>
              <a:chExt cx="4359079" cy="1160530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E4EA06D8-C66E-FA2E-7378-F10A55319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36015" y="4801879"/>
                <a:ext cx="1113024" cy="494016"/>
              </a:xfrm>
              <a:prstGeom prst="rect">
                <a:avLst/>
              </a:prstGeom>
            </p:spPr>
          </p:pic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9CD1FD9D-DD1E-9CE6-5ECA-9767F89CD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419131">
                <a:off x="3737239" y="4135365"/>
                <a:ext cx="4359079" cy="682989"/>
              </a:xfrm>
              <a:prstGeom prst="rect">
                <a:avLst/>
              </a:prstGeom>
            </p:spPr>
          </p:pic>
        </p:grp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4A9CF6DD-05E5-7830-50B9-F92137B3A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4417" y="3334663"/>
              <a:ext cx="3246838" cy="912156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C4F0AB81-29D7-047C-7F87-418B7C67A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6730" y="4641513"/>
              <a:ext cx="987930" cy="886973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6544CC71-008E-4B1D-889D-C58453FF86F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800" y="207908"/>
            <a:ext cx="1582247" cy="1387236"/>
          </a:xfrm>
          <a:prstGeom prst="rect">
            <a:avLst/>
          </a:prstGeom>
          <a:effectLst>
            <a:outerShdw blurRad="50800" dist="78097" dir="6840000" algn="ctr" rotWithShape="0">
              <a:srgbClr val="000000">
                <a:alpha val="1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0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0F763-69E5-FA75-AF7A-719985326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B6CBB554-8BB3-D184-AC72-4E2DF012DE63}"/>
              </a:ext>
            </a:extLst>
          </p:cNvPr>
          <p:cNvSpPr txBox="1"/>
          <p:nvPr/>
        </p:nvSpPr>
        <p:spPr>
          <a:xfrm>
            <a:off x="364104" y="1396162"/>
            <a:ext cx="11522242" cy="407804"/>
          </a:xfrm>
          <a:prstGeom prst="rect">
            <a:avLst/>
          </a:prstGeom>
          <a:solidFill>
            <a:srgbClr val="FF00B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NI" sz="20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Horario Especial de Semana Santa 2025</a:t>
            </a:r>
            <a:endParaRPr lang="es-NI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Tabla 33">
            <a:extLst>
              <a:ext uri="{FF2B5EF4-FFF2-40B4-BE49-F238E27FC236}">
                <a16:creationId xmlns:a16="http://schemas.microsoft.com/office/drawing/2014/main" id="{F5195000-967E-9185-F189-ABC99E7C2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423871"/>
              </p:ext>
            </p:extLst>
          </p:nvPr>
        </p:nvGraphicFramePr>
        <p:xfrm>
          <a:off x="371400" y="1988501"/>
          <a:ext cx="11522242" cy="244733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658016">
                  <a:extLst>
                    <a:ext uri="{9D8B030D-6E8A-4147-A177-3AD203B41FA5}">
                      <a16:colId xmlns:a16="http://schemas.microsoft.com/office/drawing/2014/main" val="3909760995"/>
                    </a:ext>
                  </a:extLst>
                </a:gridCol>
                <a:gridCol w="3555752">
                  <a:extLst>
                    <a:ext uri="{9D8B030D-6E8A-4147-A177-3AD203B41FA5}">
                      <a16:colId xmlns:a16="http://schemas.microsoft.com/office/drawing/2014/main" val="1744807222"/>
                    </a:ext>
                  </a:extLst>
                </a:gridCol>
                <a:gridCol w="3308474">
                  <a:extLst>
                    <a:ext uri="{9D8B030D-6E8A-4147-A177-3AD203B41FA5}">
                      <a16:colId xmlns:a16="http://schemas.microsoft.com/office/drawing/2014/main" val="1951984270"/>
                    </a:ext>
                  </a:extLst>
                </a:gridCol>
              </a:tblGrid>
              <a:tr h="316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Isla del Amor</a:t>
                      </a:r>
                    </a:p>
                  </a:txBody>
                  <a:tcPr marL="44450" marR="4445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Parque de la Alegría</a:t>
                      </a:r>
                    </a:p>
                  </a:txBody>
                  <a:tcPr marL="44450" marR="4445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Go Kart</a:t>
                      </a:r>
                    </a:p>
                  </a:txBody>
                  <a:tcPr marL="44450" marR="4445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748759"/>
                  </a:ext>
                </a:extLst>
              </a:tr>
              <a:tr h="208659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s-NI" sz="2000" b="0" i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Atención desde el jueves 17 al domingo 20 de abril.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s-NI" sz="2000" b="1" i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Horario de zarpes: </a:t>
                      </a:r>
                      <a:r>
                        <a:rPr lang="es-NI" sz="2000" b="0" i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09:00 a.m.,  11:00 a.m. y  03:00 p.m.                                       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s-NI" sz="2000" b="1" i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Horarios de retornos: </a:t>
                      </a:r>
                      <a:r>
                        <a:rPr lang="es-NI" sz="2000" b="0" i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03:30 p.m., 05:30 p.m. y 07:00 p.m.</a:t>
                      </a:r>
                      <a:endParaRPr lang="es-NI" sz="2000" b="0" i="0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0" i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Atención de miércoles a domingo a partir de las 03:00 p.m.                                          </a:t>
                      </a:r>
                      <a:endParaRPr lang="es-NI" sz="2000" b="0" i="0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0" i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Atención de martes a domingo a partir de las 02:00 p.m.                                        </a:t>
                      </a:r>
                      <a:endParaRPr lang="es-NI" sz="2000" b="0" i="0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556540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7E53E942-F7E6-4434-527F-E3310BF04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251" y="335342"/>
            <a:ext cx="6165911" cy="75173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4161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03FE5D2-8316-D298-4F70-371587CBDB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152" y="-63415"/>
            <a:ext cx="1536848" cy="1347434"/>
          </a:xfrm>
          <a:prstGeom prst="rect">
            <a:avLst/>
          </a:prstGeom>
          <a:effectLst>
            <a:outerShdw blurRad="50800" dist="78097" dir="6840000" algn="ctr" rotWithShape="0">
              <a:srgbClr val="000000">
                <a:alpha val="14000"/>
              </a:srgbClr>
            </a:outerShdw>
          </a:effectLst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3963C76B-11A9-4C4C-8B51-BF10AADF5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100418"/>
              </p:ext>
            </p:extLst>
          </p:nvPr>
        </p:nvGraphicFramePr>
        <p:xfrm>
          <a:off x="298357" y="4743376"/>
          <a:ext cx="11595285" cy="120743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158349">
                  <a:extLst>
                    <a:ext uri="{9D8B030D-6E8A-4147-A177-3AD203B41FA5}">
                      <a16:colId xmlns:a16="http://schemas.microsoft.com/office/drawing/2014/main" val="3018021099"/>
                    </a:ext>
                  </a:extLst>
                </a:gridCol>
                <a:gridCol w="5436936">
                  <a:extLst>
                    <a:ext uri="{9D8B030D-6E8A-4147-A177-3AD203B41FA5}">
                      <a16:colId xmlns:a16="http://schemas.microsoft.com/office/drawing/2014/main" val="38840682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Embarcación Momotombito</a:t>
                      </a:r>
                    </a:p>
                  </a:txBody>
                  <a:tcPr marL="44450" marR="4445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Bus Turístico</a:t>
                      </a:r>
                    </a:p>
                  </a:txBody>
                  <a:tcPr marL="44450" marR="4445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229975"/>
                  </a:ext>
                </a:extLst>
              </a:tr>
              <a:tr h="85008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0" i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Atención desde el jueves 17 al domingo 20 de abril.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Zarpes:</a:t>
                      </a:r>
                      <a:r>
                        <a:rPr lang="es-NI" sz="2000" b="0" i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 03:00 p.m., 05:00 p.m. y 06:30 p.m.   </a:t>
                      </a:r>
                      <a:endParaRPr lang="es-NI" sz="2000" b="0" i="0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0" i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Recorridos desde el viernes 18 al domingo 20 de abril 2025.</a:t>
                      </a:r>
                      <a:endParaRPr lang="es-NI" sz="2000" b="0" i="0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762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20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D805C28-E0BA-9957-0145-AC53C7C6B991}"/>
              </a:ext>
            </a:extLst>
          </p:cNvPr>
          <p:cNvSpPr txBox="1"/>
          <p:nvPr/>
        </p:nvSpPr>
        <p:spPr>
          <a:xfrm>
            <a:off x="585538" y="2107105"/>
            <a:ext cx="11020924" cy="407997"/>
          </a:xfrm>
          <a:prstGeom prst="rect">
            <a:avLst/>
          </a:prstGeom>
          <a:solidFill>
            <a:srgbClr val="FF00B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NI" sz="20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Recreativas en Plaza de Colores </a:t>
            </a:r>
            <a:r>
              <a:rPr lang="es-NI" sz="2000" b="1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s-NI" sz="20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Semana Santa 2025 </a:t>
            </a:r>
          </a:p>
        </p:txBody>
      </p:sp>
      <p:graphicFrame>
        <p:nvGraphicFramePr>
          <p:cNvPr id="31" name="Tabla 30">
            <a:extLst>
              <a:ext uri="{FF2B5EF4-FFF2-40B4-BE49-F238E27FC236}">
                <a16:creationId xmlns:a16="http://schemas.microsoft.com/office/drawing/2014/main" id="{D01F3828-0B6F-4BAC-E4DB-D33A1BC54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396847"/>
              </p:ext>
            </p:extLst>
          </p:nvPr>
        </p:nvGraphicFramePr>
        <p:xfrm>
          <a:off x="585538" y="2815533"/>
          <a:ext cx="11195130" cy="2528824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182716">
                  <a:extLst>
                    <a:ext uri="{9D8B030D-6E8A-4147-A177-3AD203B41FA5}">
                      <a16:colId xmlns:a16="http://schemas.microsoft.com/office/drawing/2014/main" val="1178127751"/>
                    </a:ext>
                  </a:extLst>
                </a:gridCol>
                <a:gridCol w="2891214">
                  <a:extLst>
                    <a:ext uri="{9D8B030D-6E8A-4147-A177-3AD203B41FA5}">
                      <a16:colId xmlns:a16="http://schemas.microsoft.com/office/drawing/2014/main" val="2712379382"/>
                    </a:ext>
                  </a:extLst>
                </a:gridCol>
                <a:gridCol w="5101771">
                  <a:extLst>
                    <a:ext uri="{9D8B030D-6E8A-4147-A177-3AD203B41FA5}">
                      <a16:colId xmlns:a16="http://schemas.microsoft.com/office/drawing/2014/main" val="2648858117"/>
                    </a:ext>
                  </a:extLst>
                </a:gridCol>
                <a:gridCol w="2019429">
                  <a:extLst>
                    <a:ext uri="{9D8B030D-6E8A-4147-A177-3AD203B41FA5}">
                      <a16:colId xmlns:a16="http://schemas.microsoft.com/office/drawing/2014/main" val="1844567223"/>
                    </a:ext>
                  </a:extLst>
                </a:gridCol>
              </a:tblGrid>
              <a:tr h="4034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No.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Fecha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Actividad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Hora</a:t>
                      </a:r>
                      <a:endParaRPr lang="es-NI" sz="2000" dirty="0">
                        <a:latin typeface="Book Antiqua" panose="0204060205030503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278611"/>
                  </a:ext>
                </a:extLst>
              </a:tr>
              <a:tr h="824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2000" b="1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Domingo 13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Espectáculo del Payaso Pipo con temática de Vacaciones de Verano </a:t>
                      </a:r>
                      <a:endParaRPr lang="es-NI" sz="2000" b="1" i="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07:00 p.m. 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8353781"/>
                  </a:ext>
                </a:extLst>
              </a:tr>
              <a:tr h="476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2000" b="1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 Viernes 18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Degustación de Almíbar </a:t>
                      </a:r>
                      <a:endParaRPr lang="es-NI" sz="2000" b="1" i="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05:00 p.m. 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93126708"/>
                  </a:ext>
                </a:extLst>
              </a:tr>
              <a:tr h="824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2000" b="1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 Sábado 19  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Judea: Pasión, muerte y resurrección de Jesucristo </a:t>
                      </a:r>
                      <a:endParaRPr lang="es-NI" sz="2000" b="1" i="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05:00 p.m. 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11473979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5A1AA0C6-706C-4BFD-EAF1-E789265E3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001" y="680647"/>
            <a:ext cx="6371237" cy="77676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4161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E4EE23-54F3-57D1-9E5D-3077ABD59A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133" y="205060"/>
            <a:ext cx="1798914" cy="1577200"/>
          </a:xfrm>
          <a:prstGeom prst="rect">
            <a:avLst/>
          </a:prstGeom>
          <a:effectLst>
            <a:outerShdw blurRad="50800" dist="78097" dir="6840000" algn="ctr" rotWithShape="0">
              <a:srgbClr val="000000">
                <a:alpha val="1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0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DA556-0B9D-F32E-F4D4-1E8E111D2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86E3D1B-3324-43DE-BD26-0AC7B30A6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34FDF709-6FB1-1572-4644-DDAB7AD435AB}"/>
              </a:ext>
            </a:extLst>
          </p:cNvPr>
          <p:cNvSpPr/>
          <p:nvPr/>
        </p:nvSpPr>
        <p:spPr>
          <a:xfrm>
            <a:off x="-4691" y="4022124"/>
            <a:ext cx="12203679" cy="2843308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bg1">
                  <a:alpha val="0"/>
                </a:schemeClr>
              </a:gs>
              <a:gs pos="35000">
                <a:srgbClr val="0070C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6AEF060-7CBF-8053-2F8C-550B464D33D5}"/>
              </a:ext>
            </a:extLst>
          </p:cNvPr>
          <p:cNvGrpSpPr/>
          <p:nvPr/>
        </p:nvGrpSpPr>
        <p:grpSpPr>
          <a:xfrm>
            <a:off x="106236" y="3366654"/>
            <a:ext cx="5981802" cy="3194465"/>
            <a:chOff x="1228455" y="522416"/>
            <a:chExt cx="9473218" cy="5058988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5D36DFB-2856-861E-4EA2-27EAAFE60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8455" y="522416"/>
              <a:ext cx="9473218" cy="490860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ACC5A7A-6394-8140-0EFF-3D8D1450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3513" y="1603248"/>
              <a:ext cx="4489880" cy="2269174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CEAB7AC8-8648-9946-B4A6-9C1235FD0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0071" y="2817506"/>
              <a:ext cx="5199772" cy="2763898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FF13222B-89D7-F737-F1D7-4DE9BF1D9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9557" y="2541122"/>
              <a:ext cx="1452178" cy="871194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81AFE09-6417-07ED-A8E3-9980AF096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5060" y="3592269"/>
              <a:ext cx="871280" cy="1232239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9DE59872-050F-E4AE-B447-509C4E99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3473" y="2984584"/>
              <a:ext cx="1175121" cy="1540208"/>
            </a:xfrm>
            <a:prstGeom prst="rect">
              <a:avLst/>
            </a:prstGeom>
          </p:spPr>
        </p:pic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C6C97FFC-5085-90AD-AB12-5BB9B0FC359F}"/>
                </a:ext>
              </a:extLst>
            </p:cNvPr>
            <p:cNvGrpSpPr/>
            <p:nvPr/>
          </p:nvGrpSpPr>
          <p:grpSpPr>
            <a:xfrm>
              <a:off x="3942082" y="4148429"/>
              <a:ext cx="3869155" cy="1030096"/>
              <a:chOff x="3737239" y="4135365"/>
              <a:chExt cx="4359079" cy="1160530"/>
            </a:xfrm>
          </p:grpSpPr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46BC76D1-C8AA-50B3-1CF6-2E519A0FA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36015" y="4801879"/>
                <a:ext cx="1113024" cy="494016"/>
              </a:xfrm>
              <a:prstGeom prst="rect">
                <a:avLst/>
              </a:prstGeom>
            </p:spPr>
          </p:pic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00C09366-EB82-E9E3-E0B8-7686975B55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419131">
                <a:off x="3737239" y="4135365"/>
                <a:ext cx="4359079" cy="682989"/>
              </a:xfrm>
              <a:prstGeom prst="rect">
                <a:avLst/>
              </a:prstGeom>
            </p:spPr>
          </p:pic>
        </p:grp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D3396BC1-D303-01C7-0A6A-8ED3EF528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4417" y="3334663"/>
              <a:ext cx="3246838" cy="912156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F2008B4A-FF94-DEE4-D7B0-3DA4E0CAD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6730" y="4641513"/>
              <a:ext cx="987930" cy="886973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9B798BA4-4251-3745-E879-ECA899BF11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5535" y="5256036"/>
            <a:ext cx="6222493" cy="125760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4DA2053-9F93-A9BC-90A2-A9E6290F4B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97101" y="195775"/>
            <a:ext cx="1398929" cy="1212669"/>
          </a:xfrm>
          <a:prstGeom prst="rect">
            <a:avLst/>
          </a:prstGeom>
          <a:effectLst>
            <a:outerShdw blurRad="50800" dist="50458" dir="8340000" algn="ctr" rotWithShape="0">
              <a:srgbClr val="000000">
                <a:alpha val="1648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13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3DC9C-39D8-6CE4-F6F1-E7878729C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7EB75A29-73BD-55E9-C345-3F30FAEF44E6}"/>
              </a:ext>
            </a:extLst>
          </p:cNvPr>
          <p:cNvSpPr txBox="1"/>
          <p:nvPr/>
        </p:nvSpPr>
        <p:spPr>
          <a:xfrm>
            <a:off x="2567873" y="1845531"/>
            <a:ext cx="7056253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s-NI"/>
            </a:defPPr>
            <a:lvl1pPr>
              <a:defRPr sz="1600" b="1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s-NI" sz="2000" dirty="0"/>
              <a:t>Horario Especial de Semana Santa 2025</a:t>
            </a:r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4CEC624F-EFE4-CE43-7D64-5EE518A7E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047981"/>
              </p:ext>
            </p:extLst>
          </p:nvPr>
        </p:nvGraphicFramePr>
        <p:xfrm>
          <a:off x="410147" y="2465061"/>
          <a:ext cx="11206120" cy="158631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546104">
                  <a:extLst>
                    <a:ext uri="{9D8B030D-6E8A-4147-A177-3AD203B41FA5}">
                      <a16:colId xmlns:a16="http://schemas.microsoft.com/office/drawing/2014/main" val="3909760995"/>
                    </a:ext>
                  </a:extLst>
                </a:gridCol>
                <a:gridCol w="6660016">
                  <a:extLst>
                    <a:ext uri="{9D8B030D-6E8A-4147-A177-3AD203B41FA5}">
                      <a16:colId xmlns:a16="http://schemas.microsoft.com/office/drawing/2014/main" val="1744807222"/>
                    </a:ext>
                  </a:extLst>
                </a:gridCol>
              </a:tblGrid>
              <a:tr h="319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Puerto Granada</a:t>
                      </a:r>
                    </a:p>
                  </a:txBody>
                  <a:tcPr marL="42755" marR="42755" marT="916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Cruceros Familiares</a:t>
                      </a:r>
                    </a:p>
                  </a:txBody>
                  <a:tcPr marL="42755" marR="42755" marT="91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748759"/>
                  </a:ext>
                </a:extLst>
              </a:tr>
              <a:tr h="125660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200"/>
                        </a:spcAft>
                        <a:buNone/>
                      </a:pPr>
                      <a:r>
                        <a:rPr lang="es-NI" sz="1800" b="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Atención de lunes a domingo </a:t>
                      </a:r>
                      <a:endParaRPr lang="es-NI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200"/>
                        </a:spcAft>
                        <a:buNone/>
                      </a:pPr>
                      <a:r>
                        <a:rPr lang="es-NI" sz="1800" b="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08:00 a.m. a 08:00 p.m.</a:t>
                      </a:r>
                      <a:endParaRPr lang="es-NI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117" marR="86117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atención al verano se reactiva el primer zarpe en horario de las 11:00 a.m.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atiende los días especiales de la Semana Santa de jueves a domingo. </a:t>
                      </a:r>
                    </a:p>
                  </a:txBody>
                  <a:tcPr marL="86117" marR="86117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556540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58A3B24-F2DE-A8D6-16A4-594E03AD1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953679"/>
              </p:ext>
            </p:extLst>
          </p:nvPr>
        </p:nvGraphicFramePr>
        <p:xfrm>
          <a:off x="370042" y="4270793"/>
          <a:ext cx="11246225" cy="215497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246225">
                  <a:extLst>
                    <a:ext uri="{9D8B030D-6E8A-4147-A177-3AD203B41FA5}">
                      <a16:colId xmlns:a16="http://schemas.microsoft.com/office/drawing/2014/main" val="4056900798"/>
                    </a:ext>
                  </a:extLst>
                </a:gridCol>
              </a:tblGrid>
              <a:tr h="602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Embarcaciones Rey del Cocibolca y La Gran Sultana – Terminal Las Brisas, San José del sur,  Altagracia </a:t>
                      </a:r>
                    </a:p>
                  </a:txBody>
                  <a:tcPr marL="86117" marR="86117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90652"/>
                  </a:ext>
                </a:extLst>
              </a:tr>
              <a:tr h="151622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200"/>
                        </a:spcAft>
                        <a:buNone/>
                      </a:pPr>
                      <a:r>
                        <a:rPr lang="es-NI" sz="1800" b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Horario de lunes a domingo: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200"/>
                        </a:spcAft>
                        <a:buNone/>
                      </a:pPr>
                      <a:r>
                        <a:rPr lang="es-NI" sz="1800" b="1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Ruta San Jorge – Isla de Ometepe (San José del Sur, Altagracia)</a:t>
                      </a:r>
                      <a:endParaRPr lang="es-NI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200"/>
                        </a:spcAft>
                        <a:buNone/>
                      </a:pPr>
                      <a:r>
                        <a:rPr lang="es-NI" sz="1800" b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09:30 a.m. – 11:30 a.m. – 05:00 p.m. – 06:30 p.m.</a:t>
                      </a:r>
                      <a:endParaRPr lang="es-NI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200"/>
                        </a:spcAft>
                        <a:buNone/>
                      </a:pPr>
                      <a:r>
                        <a:rPr lang="es-NI" sz="1800" b="1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Ruta Isla de Ometepe (San José del Sur, Altagracia) – San Jorge</a:t>
                      </a:r>
                      <a:endParaRPr lang="es-NI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200"/>
                        </a:spcAft>
                        <a:buNone/>
                      </a:pPr>
                      <a:r>
                        <a:rPr lang="es-NI" sz="1800" b="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07:30 a.m. – 08:30 a.m. – 03:20 p.m. – 04:30 p.m.</a:t>
                      </a:r>
                      <a:endParaRPr lang="es-NI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117" marR="86117" marT="0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338215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E407D690-0612-4E31-A8B4-28BA4B466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873" y="253462"/>
            <a:ext cx="6455373" cy="130466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537674E-65FF-4220-919C-A7E5AA80E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7229" y="195776"/>
            <a:ext cx="1358801" cy="1177884"/>
          </a:xfrm>
          <a:prstGeom prst="rect">
            <a:avLst/>
          </a:prstGeom>
          <a:effectLst>
            <a:outerShdw blurRad="50800" dist="50458" dir="8340000" algn="ctr" rotWithShape="0">
              <a:srgbClr val="000000">
                <a:alpha val="1648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9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19F4B-EA79-DA3D-1539-72B6800C4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94CCAC0-DC8A-2744-87D1-940F893A3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86354"/>
              </p:ext>
            </p:extLst>
          </p:nvPr>
        </p:nvGraphicFramePr>
        <p:xfrm>
          <a:off x="385010" y="2715442"/>
          <a:ext cx="11421978" cy="3046166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107343">
                  <a:extLst>
                    <a:ext uri="{9D8B030D-6E8A-4147-A177-3AD203B41FA5}">
                      <a16:colId xmlns:a16="http://schemas.microsoft.com/office/drawing/2014/main" val="1178127751"/>
                    </a:ext>
                  </a:extLst>
                </a:gridCol>
                <a:gridCol w="2708780">
                  <a:extLst>
                    <a:ext uri="{9D8B030D-6E8A-4147-A177-3AD203B41FA5}">
                      <a16:colId xmlns:a16="http://schemas.microsoft.com/office/drawing/2014/main" val="2712379382"/>
                    </a:ext>
                  </a:extLst>
                </a:gridCol>
                <a:gridCol w="4583673">
                  <a:extLst>
                    <a:ext uri="{9D8B030D-6E8A-4147-A177-3AD203B41FA5}">
                      <a16:colId xmlns:a16="http://schemas.microsoft.com/office/drawing/2014/main" val="2648858117"/>
                    </a:ext>
                  </a:extLst>
                </a:gridCol>
                <a:gridCol w="3022182">
                  <a:extLst>
                    <a:ext uri="{9D8B030D-6E8A-4147-A177-3AD203B41FA5}">
                      <a16:colId xmlns:a16="http://schemas.microsoft.com/office/drawing/2014/main" val="1844567223"/>
                    </a:ext>
                  </a:extLst>
                </a:gridCol>
              </a:tblGrid>
              <a:tr h="383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No.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Fecha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Actividad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Hora</a:t>
                      </a:r>
                      <a:endParaRPr lang="es-NI" sz="2000" dirty="0">
                        <a:latin typeface="Book Antiqua" panose="02040602050305030304" pitchFamily="18" charset="0"/>
                      </a:endParaRPr>
                    </a:p>
                  </a:txBody>
                  <a:tcPr marL="65962" marR="6596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278611"/>
                  </a:ext>
                </a:extLst>
              </a:tr>
              <a:tr h="665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700" b="1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NI" sz="17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1" i="0" dirty="0">
                          <a:effectLst/>
                          <a:latin typeface="Book Antiqua" panose="02040602050305030304" pitchFamily="18" charset="0"/>
                        </a:rPr>
                        <a:t>Domingo 13</a:t>
                      </a:r>
                      <a:endParaRPr lang="es-NI" sz="17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503" marR="0" marT="0" marB="0" anchor="ctr">
                    <a:lnL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1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Cruceros familiares – Ruleta Regalona</a:t>
                      </a:r>
                      <a:endParaRPr lang="es-NI" sz="17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 anchor="ctr">
                    <a:lnL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11:00 a.m. -  03:00 p.m.</a:t>
                      </a:r>
                      <a:endParaRPr lang="es-NI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 anchor="ctr">
                    <a:lnL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8353781"/>
                  </a:ext>
                </a:extLst>
              </a:tr>
              <a:tr h="665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700" b="1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NI" sz="17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1" i="0" dirty="0">
                          <a:effectLst/>
                          <a:latin typeface="Book Antiqua" panose="02040602050305030304" pitchFamily="18" charset="0"/>
                        </a:rPr>
                        <a:t>Jueves 17 </a:t>
                      </a:r>
                      <a:endParaRPr lang="es-NI" sz="17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503" marR="0" marT="0" marB="0" anchor="ctr">
                    <a:lnL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1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Cruceros familiares – Pinta caritas a bordo </a:t>
                      </a:r>
                      <a:endParaRPr lang="es-NI" sz="17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 anchor="ctr">
                    <a:lnL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03:00 p.m. </a:t>
                      </a:r>
                      <a:endParaRPr lang="es-NI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 anchor="ctr">
                    <a:lnL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52544573"/>
                  </a:ext>
                </a:extLst>
              </a:tr>
              <a:tr h="665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700" b="1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NI" sz="17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1" i="0" dirty="0">
                          <a:effectLst/>
                          <a:latin typeface="Book Antiqua" panose="02040602050305030304" pitchFamily="18" charset="0"/>
                        </a:rPr>
                        <a:t> Viernes 18</a:t>
                      </a:r>
                      <a:endParaRPr lang="es-NI" sz="17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503" marR="0" marT="0" marB="0" anchor="ctr">
                    <a:lnL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1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Cruceros familiares – Espectáculo de magia</a:t>
                      </a:r>
                      <a:endParaRPr lang="es-NI" sz="17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 anchor="ctr">
                    <a:lnL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03:00 p.m.</a:t>
                      </a:r>
                      <a:endParaRPr lang="es-NI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 anchor="ctr">
                    <a:lnL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93126708"/>
                  </a:ext>
                </a:extLst>
              </a:tr>
              <a:tr h="665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700" b="1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NI" sz="17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1" i="0" dirty="0">
                          <a:effectLst/>
                          <a:latin typeface="Book Antiqua" panose="02040602050305030304" pitchFamily="18" charset="0"/>
                        </a:rPr>
                        <a:t> Sábado 19 y domingo 20  </a:t>
                      </a:r>
                      <a:endParaRPr lang="es-NI" sz="17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503" marR="0" marT="0" marB="0" anchor="ctr">
                    <a:lnL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1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Cruceros familiares – Dinámicas y premios</a:t>
                      </a:r>
                      <a:endParaRPr lang="es-NI" sz="17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 anchor="ctr">
                    <a:lnL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11:00 a.m. - 03:00 p.m.</a:t>
                      </a:r>
                      <a:endParaRPr lang="es-NI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 anchor="ctr">
                    <a:lnL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11473979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23AF5837-CD37-49CA-AAF3-9B0E198FCB31}"/>
              </a:ext>
            </a:extLst>
          </p:cNvPr>
          <p:cNvSpPr txBox="1"/>
          <p:nvPr/>
        </p:nvSpPr>
        <p:spPr>
          <a:xfrm>
            <a:off x="385009" y="2205846"/>
            <a:ext cx="11421979" cy="4079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s-NI"/>
            </a:defPPr>
            <a:lvl1pPr>
              <a:defRPr sz="1600" b="1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NI" sz="20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</a:t>
            </a:r>
            <a:r>
              <a:rPr lang="es-NI" sz="2000" dirty="0"/>
              <a:t>R</a:t>
            </a:r>
            <a:r>
              <a:rPr lang="es-NI" sz="20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ecreativas en la Embarcación Gustavo Orozco </a:t>
            </a:r>
            <a:r>
              <a:rPr lang="es-NI" sz="2000" dirty="0"/>
              <a:t>en</a:t>
            </a:r>
            <a:r>
              <a:rPr lang="es-NI" sz="20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Semana Santa 2025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244BDD1-F2F0-F116-ED29-7D8188BF0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702" y="434653"/>
            <a:ext cx="6861863" cy="120223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CEA3C3D-90A5-36EC-DF07-2D0A22C8C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498" y="334149"/>
            <a:ext cx="1385628" cy="1201139"/>
          </a:xfrm>
          <a:prstGeom prst="rect">
            <a:avLst/>
          </a:prstGeom>
          <a:effectLst>
            <a:outerShdw blurRad="50800" dist="50458" dir="8340000" algn="ctr" rotWithShape="0">
              <a:srgbClr val="000000">
                <a:alpha val="1648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959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859368A-1FE3-7701-7A91-49C5F6ED1C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ACF19AD7-0B35-DBF6-E100-38D13D2D00C3}"/>
              </a:ext>
            </a:extLst>
          </p:cNvPr>
          <p:cNvSpPr/>
          <p:nvPr/>
        </p:nvSpPr>
        <p:spPr>
          <a:xfrm>
            <a:off x="-4691" y="4022124"/>
            <a:ext cx="12203679" cy="2843308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bg1">
                  <a:alpha val="0"/>
                </a:schemeClr>
              </a:gs>
              <a:gs pos="35000">
                <a:srgbClr val="0070C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568890F-9E9C-6E70-8FD4-F2D3AA838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496" y="5289559"/>
            <a:ext cx="5055460" cy="8461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7285"/>
              </a:srgbClr>
            </a:outerShdw>
          </a:effectLst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0955E0A5-E2FD-B27E-AFFF-DC1635EE0095}"/>
              </a:ext>
            </a:extLst>
          </p:cNvPr>
          <p:cNvGrpSpPr/>
          <p:nvPr/>
        </p:nvGrpSpPr>
        <p:grpSpPr>
          <a:xfrm>
            <a:off x="106236" y="3366654"/>
            <a:ext cx="5981802" cy="3194465"/>
            <a:chOff x="1228455" y="522416"/>
            <a:chExt cx="9473218" cy="5058988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CAF6DE4-3A02-89BC-02E6-F5FD94D15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8455" y="522416"/>
              <a:ext cx="9473218" cy="490860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9076FE5-5B4F-FD90-145F-A6CBD9476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3513" y="1603248"/>
              <a:ext cx="4489880" cy="2269174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AF3CEBBB-8BCF-1D51-98B3-DC6DDA9F8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0071" y="2817506"/>
              <a:ext cx="5199772" cy="2763898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43DF7A95-215A-8447-7EF7-D3A40E29B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9557" y="2541122"/>
              <a:ext cx="1452178" cy="87119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0200F921-4C8E-3054-8C59-CCF8A7FE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85060" y="3592269"/>
              <a:ext cx="871280" cy="1232239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5CA809EB-4F0F-5680-E0AD-2B0ED739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33473" y="2984584"/>
              <a:ext cx="1175121" cy="1540208"/>
            </a:xfrm>
            <a:prstGeom prst="rect">
              <a:avLst/>
            </a:prstGeom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9C9F38B2-E2C8-1FD5-40EF-02227C3BCA9C}"/>
                </a:ext>
              </a:extLst>
            </p:cNvPr>
            <p:cNvGrpSpPr/>
            <p:nvPr/>
          </p:nvGrpSpPr>
          <p:grpSpPr>
            <a:xfrm>
              <a:off x="3942082" y="4148429"/>
              <a:ext cx="3869155" cy="1030096"/>
              <a:chOff x="3737239" y="4135365"/>
              <a:chExt cx="4359079" cy="1160530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219D76A1-8FE7-8FC2-BB95-094FE52A1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36015" y="4801879"/>
                <a:ext cx="1113024" cy="494016"/>
              </a:xfrm>
              <a:prstGeom prst="rect">
                <a:avLst/>
              </a:prstGeom>
            </p:spPr>
          </p:pic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69BE39E9-4479-9284-8AD1-4BBF45827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419131">
                <a:off x="3737239" y="4135365"/>
                <a:ext cx="4359079" cy="682989"/>
              </a:xfrm>
              <a:prstGeom prst="rect">
                <a:avLst/>
              </a:prstGeom>
            </p:spPr>
          </p:pic>
        </p:grp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92D37142-CB9D-A1E9-53EF-5B797C9DF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4417" y="3334663"/>
              <a:ext cx="3246838" cy="912156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0E2D3828-9606-F601-65A2-A2C312230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6730" y="4641513"/>
              <a:ext cx="987930" cy="886973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265F6F81-9937-27AC-D919-EE80D14FED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8810" y="314971"/>
            <a:ext cx="1809191" cy="814610"/>
          </a:xfrm>
          <a:prstGeom prst="rect">
            <a:avLst/>
          </a:prstGeom>
          <a:effectLst>
            <a:outerShdw blurRad="50800" dist="50800" dir="6475422" algn="ctr" rotWithShape="0">
              <a:srgbClr val="000000">
                <a:alpha val="1202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id="{A78564FC-6404-EE0A-4429-B347468C471D}"/>
              </a:ext>
            </a:extLst>
          </p:cNvPr>
          <p:cNvSpPr txBox="1"/>
          <p:nvPr/>
        </p:nvSpPr>
        <p:spPr>
          <a:xfrm>
            <a:off x="368323" y="2111493"/>
            <a:ext cx="11455353" cy="4079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NI" sz="20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Recreativas de Semana Santa 2025 </a:t>
            </a:r>
          </a:p>
        </p:txBody>
      </p:sp>
      <p:graphicFrame>
        <p:nvGraphicFramePr>
          <p:cNvPr id="32" name="Tabla 31">
            <a:extLst>
              <a:ext uri="{FF2B5EF4-FFF2-40B4-BE49-F238E27FC236}">
                <a16:creationId xmlns:a16="http://schemas.microsoft.com/office/drawing/2014/main" id="{0CDF7D04-EDA3-82B0-6C3F-876E251F3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209832"/>
              </p:ext>
            </p:extLst>
          </p:nvPr>
        </p:nvGraphicFramePr>
        <p:xfrm>
          <a:off x="343614" y="2750258"/>
          <a:ext cx="11455353" cy="2932303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730257">
                  <a:extLst>
                    <a:ext uri="{9D8B030D-6E8A-4147-A177-3AD203B41FA5}">
                      <a16:colId xmlns:a16="http://schemas.microsoft.com/office/drawing/2014/main" val="1178127751"/>
                    </a:ext>
                  </a:extLst>
                </a:gridCol>
                <a:gridCol w="2055151">
                  <a:extLst>
                    <a:ext uri="{9D8B030D-6E8A-4147-A177-3AD203B41FA5}">
                      <a16:colId xmlns:a16="http://schemas.microsoft.com/office/drawing/2014/main" val="2712379382"/>
                    </a:ext>
                  </a:extLst>
                </a:gridCol>
                <a:gridCol w="3966912">
                  <a:extLst>
                    <a:ext uri="{9D8B030D-6E8A-4147-A177-3AD203B41FA5}">
                      <a16:colId xmlns:a16="http://schemas.microsoft.com/office/drawing/2014/main" val="2648858117"/>
                    </a:ext>
                  </a:extLst>
                </a:gridCol>
                <a:gridCol w="1669003">
                  <a:extLst>
                    <a:ext uri="{9D8B030D-6E8A-4147-A177-3AD203B41FA5}">
                      <a16:colId xmlns:a16="http://schemas.microsoft.com/office/drawing/2014/main" val="1844567223"/>
                    </a:ext>
                  </a:extLst>
                </a:gridCol>
                <a:gridCol w="3034030">
                  <a:extLst>
                    <a:ext uri="{9D8B030D-6E8A-4147-A177-3AD203B41FA5}">
                      <a16:colId xmlns:a16="http://schemas.microsoft.com/office/drawing/2014/main" val="1600489675"/>
                    </a:ext>
                  </a:extLst>
                </a:gridCol>
              </a:tblGrid>
              <a:tr h="303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600" b="1" i="0" dirty="0">
                          <a:effectLst/>
                          <a:latin typeface="Book Antiqua" panose="02040602050305030304" pitchFamily="18" charset="0"/>
                        </a:rPr>
                        <a:t>No.</a:t>
                      </a:r>
                      <a:endParaRPr lang="es-NI" sz="16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Fecha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Actividad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Hora</a:t>
                      </a:r>
                      <a:endParaRPr lang="es-NI" sz="2000" dirty="0">
                        <a:latin typeface="Book Antiqua" panose="0204060205030503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2000" b="1" i="0" dirty="0">
                          <a:effectLst/>
                          <a:latin typeface="Book Antiqua" panose="02040602050305030304" pitchFamily="18" charset="0"/>
                        </a:rPr>
                        <a:t>Lugar</a:t>
                      </a:r>
                      <a:endParaRPr lang="es-NI" sz="2000" b="1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278611"/>
                  </a:ext>
                </a:extLst>
              </a:tr>
              <a:tr h="3778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800" b="0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i="0" dirty="0">
                          <a:effectLst/>
                          <a:latin typeface="Book Antiqua" panose="02040602050305030304" pitchFamily="18" charset="0"/>
                        </a:rPr>
                        <a:t>Domingo 13  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Tobogán Acuático</a:t>
                      </a:r>
                      <a:endParaRPr lang="es-NI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i="0" dirty="0">
                          <a:effectLst/>
                          <a:latin typeface="Book Antiqua" panose="02040602050305030304" pitchFamily="18" charset="0"/>
                        </a:rPr>
                        <a:t>09:00 a.m.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 Zona Acuática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4495616"/>
                  </a:ext>
                </a:extLst>
              </a:tr>
              <a:tr h="520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800" b="0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i="0" dirty="0">
                          <a:effectLst/>
                          <a:latin typeface="Book Antiqua" panose="02040602050305030304" pitchFamily="18" charset="0"/>
                        </a:rPr>
                        <a:t>Jueves 17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Festival Cevichero</a:t>
                      </a:r>
                      <a:endParaRPr lang="es-NI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i="0" dirty="0">
                          <a:effectLst/>
                          <a:latin typeface="Book Antiqua" panose="02040602050305030304" pitchFamily="18" charset="0"/>
                        </a:rPr>
                        <a:t>10:00 a.m. 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 Zona Acuática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38353781"/>
                  </a:ext>
                </a:extLst>
              </a:tr>
              <a:tr h="3778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800" b="0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i="0" dirty="0">
                          <a:effectLst/>
                          <a:latin typeface="Book Antiqua" panose="02040602050305030304" pitchFamily="18" charset="0"/>
                        </a:rPr>
                        <a:t>Viernes 18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Degustación de Almíbar</a:t>
                      </a:r>
                      <a:endParaRPr lang="es-NI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i="0" dirty="0">
                          <a:effectLst/>
                          <a:latin typeface="Book Antiqua" panose="02040602050305030304" pitchFamily="18" charset="0"/>
                        </a:rPr>
                        <a:t>10:00 a.m. 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 Paseo Los Volcanes  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93126708"/>
                  </a:ext>
                </a:extLst>
              </a:tr>
              <a:tr h="528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800" b="0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i="0" dirty="0">
                          <a:effectLst/>
                          <a:latin typeface="Book Antiqua" panose="02040602050305030304" pitchFamily="18" charset="0"/>
                        </a:rPr>
                        <a:t>Sábado 19  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Feria Verano de Amor</a:t>
                      </a:r>
                      <a:endParaRPr lang="es-NI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i="0" dirty="0">
                          <a:effectLst/>
                          <a:latin typeface="Book Antiqua" panose="02040602050305030304" pitchFamily="18" charset="0"/>
                        </a:rPr>
                        <a:t>10:00 a.m. 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Área de abordaje de embarcaciones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11473979"/>
                  </a:ext>
                </a:extLst>
              </a:tr>
              <a:tr h="799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800" b="0" i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i="0" dirty="0">
                          <a:effectLst/>
                          <a:latin typeface="Book Antiqua" panose="02040602050305030304" pitchFamily="18" charset="0"/>
                        </a:rPr>
                        <a:t>Domingo 20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  <a:buNone/>
                      </a:pPr>
                      <a:r>
                        <a:rPr lang="es-NI" sz="1800" b="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Presentación y espectáculo de talentos Miss Chiquitita</a:t>
                      </a:r>
                      <a:endParaRPr lang="es-NI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800" b="0" i="0" dirty="0">
                          <a:effectLst/>
                          <a:latin typeface="Book Antiqua" panose="02040602050305030304" pitchFamily="18" charset="0"/>
                        </a:rPr>
                        <a:t>04:00 p.m. </a:t>
                      </a:r>
                      <a:endParaRPr lang="es-NI" sz="1800" b="0" i="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NI" sz="17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 Plaza de Colores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60424455"/>
                  </a:ext>
                </a:extLst>
              </a:tr>
            </a:tbl>
          </a:graphicData>
        </a:graphic>
      </p:graphicFrame>
      <p:pic>
        <p:nvPicPr>
          <p:cNvPr id="38" name="Imagen 37">
            <a:extLst>
              <a:ext uri="{FF2B5EF4-FFF2-40B4-BE49-F238E27FC236}">
                <a16:creationId xmlns:a16="http://schemas.microsoft.com/office/drawing/2014/main" id="{A430442A-B070-5FFE-5D76-F3A086DEB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731" y="787227"/>
            <a:ext cx="4960714" cy="83030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7285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C25F1B-A3A7-433A-00A4-566CB3BBA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911" y="401037"/>
            <a:ext cx="1779730" cy="801344"/>
          </a:xfrm>
          <a:prstGeom prst="rect">
            <a:avLst/>
          </a:prstGeom>
          <a:effectLst>
            <a:outerShdw blurRad="50800" dist="50800" dir="6475422" algn="ctr" rotWithShape="0">
              <a:srgbClr val="000000">
                <a:alpha val="1202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8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13992</TotalTime>
  <Words>866</Words>
  <Application>Microsoft Macintosh PowerPoint</Application>
  <PresentationFormat>Panorámica</PresentationFormat>
  <Paragraphs>179</Paragraphs>
  <Slides>14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Courier New</vt:lpstr>
      <vt:lpstr>Helvetica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Edna Vega</dc:creator>
  <cp:lastModifiedBy>Elias cajina</cp:lastModifiedBy>
  <cp:revision>911</cp:revision>
  <dcterms:created xsi:type="dcterms:W3CDTF">2019-03-08T20:48:10Z</dcterms:created>
  <dcterms:modified xsi:type="dcterms:W3CDTF">2025-04-09T15:44:25Z</dcterms:modified>
</cp:coreProperties>
</file>