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71" r:id="rId13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3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17E19-248E-41DF-8AB9-670908711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1857BE-9822-4D38-AC41-0F11FA801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9EF425-F4DC-4FB8-8875-314C9685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F843-F40B-40D9-BF5A-6A19C9FCB6DB}" type="datetimeFigureOut">
              <a:rPr lang="es-NI" smtClean="0"/>
              <a:t>11/11/2025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B23670-96B2-4FEE-8D80-4B8AF03C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911765-0025-4F12-9EFE-1A5E250E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C467-2070-416A-8ADB-5F27B3280F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5038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8BCE5-17D7-48A7-BCB0-9F3E9FC67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D5AF3F-5372-4D89-9510-CADC0540A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FBED84-F6FE-4234-BFCE-94DB0D60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F843-F40B-40D9-BF5A-6A19C9FCB6DB}" type="datetimeFigureOut">
              <a:rPr lang="es-NI" smtClean="0"/>
              <a:t>11/11/2025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696157-857B-4B23-B7A0-10BCAC12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87C977-2B52-4263-AA52-E75C4935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C467-2070-416A-8ADB-5F27B3280F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1821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816BE3-C981-4CB6-9669-5E46A2C3D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B23A97-9F04-44C3-BC84-592FA6503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CBF774-FFF0-4F9C-8A1E-E677CEB6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F843-F40B-40D9-BF5A-6A19C9FCB6DB}" type="datetimeFigureOut">
              <a:rPr lang="es-NI" smtClean="0"/>
              <a:t>11/11/2025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44E81A-9809-4529-BE82-B6397B48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6D8579-FB84-4EA4-BA66-0060113B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C467-2070-416A-8ADB-5F27B3280F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8421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5F2D5-694A-4625-813D-C472A2B2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0E4E74-98D3-42E6-B42D-96A83EC3D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A47566-1CD9-4C56-AC7D-78BA7A6C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F843-F40B-40D9-BF5A-6A19C9FCB6DB}" type="datetimeFigureOut">
              <a:rPr lang="es-NI" smtClean="0"/>
              <a:t>11/11/2025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C49047-49E3-4BD2-81F8-BFEBD577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5F8EF-B0ED-429A-A441-0F3C2144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C467-2070-416A-8ADB-5F27B3280F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0878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299B0-3E70-4580-BA51-D9BE101F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C55D53-282D-473C-9099-A64EEF223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315369-7963-4E2E-8F11-09DF6358A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F843-F40B-40D9-BF5A-6A19C9FCB6DB}" type="datetimeFigureOut">
              <a:rPr lang="es-NI" smtClean="0"/>
              <a:t>11/11/2025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ACDEDE-CCCA-48C8-9E25-7758F345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B133D7-E36A-49B0-9BE5-61CA1B13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C467-2070-416A-8ADB-5F27B3280F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9505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A03D6-C25C-41AB-89E3-42D184229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9F083E-76D3-4639-9973-84CD65E76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341146-D5BB-43B4-8A5C-8A5846C1A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865F41-7CF8-4FB7-A52A-93879709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F843-F40B-40D9-BF5A-6A19C9FCB6DB}" type="datetimeFigureOut">
              <a:rPr lang="es-NI" smtClean="0"/>
              <a:t>11/11/2025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F949F6-1D33-4C19-9385-49FD2A0FA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7DD149-67E6-4D5F-82EF-5804B6995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C467-2070-416A-8ADB-5F27B3280F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6553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1FA89-2A62-49AC-A9FB-358854F7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30CA76-8D5A-4B6C-ACEE-1C833534B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CB9A4E-00E3-47B2-9B35-0AA36BE40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BA27CD-76A0-4834-8237-C0C657D2E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E13D13-0668-4CBA-AEB4-009E28017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E35F36-F4BA-48A7-8BCD-1FB9FD579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F843-F40B-40D9-BF5A-6A19C9FCB6DB}" type="datetimeFigureOut">
              <a:rPr lang="es-NI" smtClean="0"/>
              <a:t>11/11/2025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B0F1EC-73A2-4420-8BD8-1F813FA8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99FF7D-BAF7-476B-A934-F36468C3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C467-2070-416A-8ADB-5F27B3280F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9340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C4C6C-F8AF-49DA-9FF7-2D46BA62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4F2B21-F80E-4414-A4C7-CE5C8F56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F843-F40B-40D9-BF5A-6A19C9FCB6DB}" type="datetimeFigureOut">
              <a:rPr lang="es-NI" smtClean="0"/>
              <a:t>11/11/2025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2F91C3-6BFD-43B1-8920-CE56397F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1A0BA7-AF54-4CFC-AE42-0C438546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C467-2070-416A-8ADB-5F27B3280F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4165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8B9B85D-8C26-45BB-9142-6C369F9D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F843-F40B-40D9-BF5A-6A19C9FCB6DB}" type="datetimeFigureOut">
              <a:rPr lang="es-NI" smtClean="0"/>
              <a:t>11/11/2025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8AFED6-CC3B-4448-8953-18DC628E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B7E66E-6613-4D70-9196-9DAE131C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C467-2070-416A-8ADB-5F27B3280F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1154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84A70-066A-432B-AEA3-428522C75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0B25DE-6DC4-4145-9A13-BDE981F96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47BD47-9C8F-4294-9178-6EF72E629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2B648B-CF4F-4C85-9F9E-BFF057AD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F843-F40B-40D9-BF5A-6A19C9FCB6DB}" type="datetimeFigureOut">
              <a:rPr lang="es-NI" smtClean="0"/>
              <a:t>11/11/2025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FC3E36-DC45-47A7-9E58-CD00ACD43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4E88F1-72C2-4F7C-A6BB-D1C476BED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C467-2070-416A-8ADB-5F27B3280F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3641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1F3D8-41DE-488B-9765-DB3C8190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0D92CB-9951-45F3-A71B-7BAC630B9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FDEB09-293A-4E5C-9AC7-C3888CBE0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9AF5E8-47AC-4104-AB55-854EB899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F843-F40B-40D9-BF5A-6A19C9FCB6DB}" type="datetimeFigureOut">
              <a:rPr lang="es-NI" smtClean="0"/>
              <a:t>11/11/2025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042122-1F4E-47CA-989F-80B54C35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F7E1F7-AABA-4143-ABC3-8D1ACDA7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C467-2070-416A-8ADB-5F27B3280F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7624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9495674-DB60-47B2-8278-7314CE457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0A8956-4699-42B7-AC66-3ADD0E4A5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683384-548A-46AE-A2C9-F5F4ADBCE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CF843-F40B-40D9-BF5A-6A19C9FCB6DB}" type="datetimeFigureOut">
              <a:rPr lang="es-NI" smtClean="0"/>
              <a:t>11/11/2025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A0C510-A117-457E-8DA9-92227A7D9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5E3E23-8233-4593-9129-39FB1B6B1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AC467-2070-416A-8ADB-5F27B3280F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9190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73504-B9ED-4CA8-9C4F-F975491A44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C4583C-E9B2-458A-BDD2-16775C45F1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5" name="Imagen 4" descr="Texto&#10;&#10;El contenido generado por IA puede ser incorrecto.">
            <a:extLst>
              <a:ext uri="{FF2B5EF4-FFF2-40B4-BE49-F238E27FC236}">
                <a16:creationId xmlns:a16="http://schemas.microsoft.com/office/drawing/2014/main" id="{ACE210F8-FEA9-4617-BC01-1EEA3047B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81" y="0"/>
            <a:ext cx="12208981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"/>
            <a:ext cx="12205577" cy="685038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57477" y="2127388"/>
            <a:ext cx="10192624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El </a:t>
            </a:r>
            <a:r>
              <a:rPr lang="es-MX" sz="2800" b="1" dirty="0">
                <a:solidFill>
                  <a:srgbClr val="7030A0"/>
                </a:solidFill>
              </a:rPr>
              <a:t>resultado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 de los ganadores de los tres primeros lugares, se darán a conocer mediante </a:t>
            </a:r>
            <a:r>
              <a:rPr lang="es-MX" sz="2800" b="1" dirty="0">
                <a:solidFill>
                  <a:srgbClr val="7030A0"/>
                </a:solidFill>
              </a:rPr>
              <a:t>comunicación </a:t>
            </a:r>
            <a:r>
              <a:rPr lang="es-MX" sz="2800" b="1" dirty="0" smtClean="0">
                <a:solidFill>
                  <a:srgbClr val="7030A0"/>
                </a:solidFill>
              </a:rPr>
              <a:t>telefónica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a los ganadores por parte de cada jurado de los distritos. </a:t>
            </a:r>
            <a:r>
              <a:rPr lang="es-MX" sz="2800" b="1" dirty="0" smtClean="0">
                <a:solidFill>
                  <a:srgbClr val="7030A0"/>
                </a:solidFill>
              </a:rPr>
              <a:t>El </a:t>
            </a:r>
            <a:r>
              <a:rPr lang="es-MX" sz="2800" b="1" dirty="0">
                <a:solidFill>
                  <a:srgbClr val="7030A0"/>
                </a:solidFill>
              </a:rPr>
              <a:t>fallo del Jurado Central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 que ratifica las Actas de los jurados distritales </a:t>
            </a:r>
            <a:r>
              <a:rPr lang="es-MX" sz="2800" b="1" dirty="0">
                <a:solidFill>
                  <a:srgbClr val="7030A0"/>
                </a:solidFill>
              </a:rPr>
              <a:t>es inapelable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s-MX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"/>
            <a:ext cx="12205577" cy="68503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65F1C5F-93D5-4D6B-8D13-AC7609FF5780}"/>
              </a:ext>
            </a:extLst>
          </p:cNvPr>
          <p:cNvSpPr txBox="1"/>
          <p:nvPr/>
        </p:nvSpPr>
        <p:spPr>
          <a:xfrm>
            <a:off x="1034065" y="1109782"/>
            <a:ext cx="1013744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MX" sz="2400" dirty="0" smtClean="0"/>
          </a:p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Conforme los parámetros establecidos en las bases del concurso se premiarán tres lugares en cada uno de los Distritos de Managua, para un total de 21 protagonistas ganadores. </a:t>
            </a:r>
          </a:p>
          <a:p>
            <a:pPr algn="ctr"/>
            <a:endParaRPr lang="es-MX" sz="2400" b="1" dirty="0" smtClean="0">
              <a:solidFill>
                <a:srgbClr val="0070C0"/>
              </a:solidFill>
            </a:endParaRPr>
          </a:p>
          <a:p>
            <a:pPr algn="ctr"/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</a:rPr>
              <a:t>LOS PREMIOS SON LOS SIGUIENTES: </a:t>
            </a:r>
          </a:p>
          <a:p>
            <a:pPr algn="ctr">
              <a:lnSpc>
                <a:spcPct val="150000"/>
              </a:lnSpc>
            </a:pPr>
            <a:r>
              <a:rPr lang="es-MX" sz="2400" b="1" dirty="0" smtClean="0">
                <a:solidFill>
                  <a:srgbClr val="7030A0"/>
                </a:solidFill>
              </a:rPr>
              <a:t>3er. Lugar:  </a:t>
            </a:r>
            <a:r>
              <a:rPr lang="es-MX" sz="2400" b="1" dirty="0" smtClean="0">
                <a:solidFill>
                  <a:srgbClr val="0070C0"/>
                </a:solidFill>
              </a:rPr>
              <a:t>C$ 10,000.00 (Diez mil córdobas netos)</a:t>
            </a:r>
          </a:p>
          <a:p>
            <a:pPr algn="ctr">
              <a:lnSpc>
                <a:spcPct val="150000"/>
              </a:lnSpc>
            </a:pPr>
            <a:r>
              <a:rPr lang="es-MX" sz="2400" b="1" dirty="0" smtClean="0">
                <a:solidFill>
                  <a:srgbClr val="7030A0"/>
                </a:solidFill>
              </a:rPr>
              <a:t>2do</a:t>
            </a:r>
            <a:r>
              <a:rPr lang="es-MX" sz="2400" b="1" dirty="0">
                <a:solidFill>
                  <a:srgbClr val="7030A0"/>
                </a:solidFill>
              </a:rPr>
              <a:t>. Lugar:  </a:t>
            </a:r>
            <a:r>
              <a:rPr lang="es-MX" sz="2400" b="1" dirty="0">
                <a:solidFill>
                  <a:srgbClr val="0070C0"/>
                </a:solidFill>
              </a:rPr>
              <a:t>C$ 12,000.00 (Doce mil córdobas </a:t>
            </a:r>
            <a:r>
              <a:rPr lang="es-MX" sz="2400" b="1" dirty="0" smtClean="0">
                <a:solidFill>
                  <a:srgbClr val="0070C0"/>
                </a:solidFill>
              </a:rPr>
              <a:t>netos)</a:t>
            </a:r>
            <a:endParaRPr lang="es-MX" sz="24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MX" sz="2400" b="1" dirty="0" smtClean="0">
                <a:solidFill>
                  <a:srgbClr val="7030A0"/>
                </a:solidFill>
              </a:rPr>
              <a:t>1er. Lugar:  </a:t>
            </a:r>
            <a:r>
              <a:rPr lang="es-MX" sz="2400" b="1" dirty="0" smtClean="0">
                <a:solidFill>
                  <a:srgbClr val="0070C0"/>
                </a:solidFill>
              </a:rPr>
              <a:t>C$15,000.00 (Quince mil córdobas netos)</a:t>
            </a:r>
          </a:p>
          <a:p>
            <a:pPr algn="ctr"/>
            <a:r>
              <a:rPr lang="es-MX" sz="2400" b="1" dirty="0" smtClean="0">
                <a:solidFill>
                  <a:srgbClr val="D1337A"/>
                </a:solidFill>
              </a:rPr>
              <a:t> </a:t>
            </a:r>
          </a:p>
          <a:p>
            <a:pPr algn="ctr"/>
            <a:r>
              <a:rPr lang="es-MX" sz="2400" b="1" dirty="0" smtClean="0">
                <a:solidFill>
                  <a:srgbClr val="D1337A"/>
                </a:solidFill>
              </a:rPr>
              <a:t>       La premiación se realizará en un acto público y mediático previo a la navidad 2025</a:t>
            </a:r>
            <a:r>
              <a:rPr lang="es-MX" sz="2400" dirty="0" smtClean="0">
                <a:solidFill>
                  <a:srgbClr val="D1337A"/>
                </a:solidFill>
              </a:rPr>
              <a:t>.</a:t>
            </a:r>
            <a:endParaRPr lang="es-MX" sz="2400" dirty="0">
              <a:solidFill>
                <a:srgbClr val="D1337A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62543" y="463451"/>
            <a:ext cx="2680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solidFill>
                  <a:srgbClr val="7030A0"/>
                </a:solidFill>
              </a:rPr>
              <a:t>PREMIACIÓN</a:t>
            </a:r>
            <a:endParaRPr lang="es-MX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3A470-AE4C-4E27-AE8A-2A4CD16BA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5" name="Marcador de contenido 4" descr="Diagrama&#10;&#10;El contenido generado por IA puede ser incorrecto.">
            <a:extLst>
              <a:ext uri="{FF2B5EF4-FFF2-40B4-BE49-F238E27FC236}">
                <a16:creationId xmlns:a16="http://schemas.microsoft.com/office/drawing/2014/main" id="{748254F0-5FE6-466C-A554-B08386E57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E20E936-7875-478B-825A-C5385BBBE9FB}"/>
              </a:ext>
            </a:extLst>
          </p:cNvPr>
          <p:cNvSpPr txBox="1"/>
          <p:nvPr/>
        </p:nvSpPr>
        <p:spPr>
          <a:xfrm>
            <a:off x="934526" y="787340"/>
            <a:ext cx="778438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CAUSA TANTA ALEGRÍA?  </a:t>
            </a:r>
          </a:p>
          <a:p>
            <a:endParaRPr lang="es-MX" sz="4800" b="1" i="1" dirty="0" smtClean="0">
              <a:solidFill>
                <a:srgbClr val="D133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4800" b="1" i="1" dirty="0">
              <a:solidFill>
                <a:srgbClr val="D133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4800" i="1" dirty="0" smtClean="0">
                <a:solidFill>
                  <a:srgbClr val="D13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¡La </a:t>
            </a:r>
            <a:r>
              <a:rPr lang="es-MX" sz="4800" i="1" dirty="0">
                <a:solidFill>
                  <a:srgbClr val="D13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Concepción de </a:t>
            </a:r>
            <a:r>
              <a:rPr lang="es-MX" sz="4800" i="1" dirty="0" smtClean="0">
                <a:solidFill>
                  <a:srgbClr val="D13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María!</a:t>
            </a:r>
            <a:endParaRPr lang="es-NI" sz="4800" i="1" dirty="0">
              <a:solidFill>
                <a:srgbClr val="D133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3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"/>
            <a:ext cx="12205577" cy="68503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91FF6B8-CD6B-4E41-88FB-7846E650F2E0}"/>
              </a:ext>
            </a:extLst>
          </p:cNvPr>
          <p:cNvSpPr txBox="1"/>
          <p:nvPr/>
        </p:nvSpPr>
        <p:spPr>
          <a:xfrm>
            <a:off x="1056809" y="1481058"/>
            <a:ext cx="10091955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800" b="1" dirty="0">
                <a:solidFill>
                  <a:srgbClr val="0070C0"/>
                </a:solidFill>
              </a:rPr>
              <a:t>Con el objetivo de Promover y rescatar las tradiciones culturales y populares de la Gritería en Homenaje a Virgen  María, mediante el concurso de  Altares que el pueblo nicaragüense  elaboran en su honor, se premiaran los altares que presenten: Originalidad,  contenido y creatividad; y hagan uso de materiales propios de la naturaleza y de nuestros artesanos</a:t>
            </a:r>
            <a:r>
              <a:rPr lang="es-MX" sz="2800" dirty="0">
                <a:solidFill>
                  <a:srgbClr val="0070C0"/>
                </a:solidFill>
              </a:rPr>
              <a:t>. </a:t>
            </a:r>
            <a:endParaRPr lang="es-NI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"/>
            <a:ext cx="12205577" cy="68503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E14AFC2-BA70-49CF-8733-915A4723BF6B}"/>
              </a:ext>
            </a:extLst>
          </p:cNvPr>
          <p:cNvSpPr txBox="1"/>
          <p:nvPr/>
        </p:nvSpPr>
        <p:spPr>
          <a:xfrm>
            <a:off x="775844" y="1841785"/>
            <a:ext cx="1065388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800" b="1" i="1" dirty="0" smtClean="0">
                <a:solidFill>
                  <a:srgbClr val="002060"/>
                </a:solidFill>
              </a:rPr>
              <a:t>1. </a:t>
            </a:r>
            <a:r>
              <a:rPr lang="es-MX" sz="2800" b="1" i="1" dirty="0" smtClean="0">
                <a:solidFill>
                  <a:srgbClr val="002060"/>
                </a:solidFill>
              </a:rPr>
              <a:t>Participantes:</a:t>
            </a:r>
            <a:endParaRPr lang="es-MX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MX" sz="2800" b="1" dirty="0">
                <a:solidFill>
                  <a:srgbClr val="0070C0"/>
                </a:solidFill>
              </a:rPr>
              <a:t>Podrá participar toda la población (persona natural) de la Ciudad de Managua, que celebre la tradicional Gritería. </a:t>
            </a:r>
          </a:p>
          <a:p>
            <a:pPr algn="ctr">
              <a:lnSpc>
                <a:spcPct val="150000"/>
              </a:lnSpc>
            </a:pPr>
            <a:endParaRPr lang="es-MX" sz="28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MX" sz="2800" b="1" dirty="0">
                <a:solidFill>
                  <a:srgbClr val="0070C0"/>
                </a:solidFill>
              </a:rPr>
              <a:t>No se permitirá la inscripción de altares bajo 2 o más nombres de personas, grupo o Asociación.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861243" y="325603"/>
            <a:ext cx="4483087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600" b="1" dirty="0" smtClean="0">
                <a:solidFill>
                  <a:srgbClr val="7030A0"/>
                </a:solidFill>
              </a:rPr>
              <a:t>BASES DEL CONCURSO</a:t>
            </a:r>
            <a:endParaRPr lang="es-MX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"/>
            <a:ext cx="12205577" cy="68503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8F0BB74-D3F8-44BA-AA56-272BE9DCC1FF}"/>
              </a:ext>
            </a:extLst>
          </p:cNvPr>
          <p:cNvSpPr txBox="1"/>
          <p:nvPr/>
        </p:nvSpPr>
        <p:spPr>
          <a:xfrm>
            <a:off x="564971" y="1383034"/>
            <a:ext cx="1107563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Los 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interesados formalizarán su inscripción a través del llenado de 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ficha 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autorizada por la Dirección 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de 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Cultura y Patrimonio 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Histórico.</a:t>
            </a:r>
            <a:endParaRPr lang="es-MX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es-MX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Las inscripciones están abiertas </a:t>
            </a:r>
            <a:r>
              <a:rPr lang="es-MX" sz="2800" b="1" dirty="0">
                <a:solidFill>
                  <a:srgbClr val="7030A0"/>
                </a:solidFill>
              </a:rPr>
              <a:t>a partir del </a:t>
            </a:r>
            <a:r>
              <a:rPr lang="es-MX" sz="2800" b="1" dirty="0" smtClean="0">
                <a:solidFill>
                  <a:srgbClr val="7030A0"/>
                </a:solidFill>
              </a:rPr>
              <a:t>12 </a:t>
            </a:r>
            <a:r>
              <a:rPr lang="es-MX" sz="2800" b="1" dirty="0">
                <a:solidFill>
                  <a:srgbClr val="7030A0"/>
                </a:solidFill>
              </a:rPr>
              <a:t>de noviembre al </a:t>
            </a:r>
            <a:r>
              <a:rPr lang="es-MX" sz="2800" b="1" dirty="0" smtClean="0">
                <a:solidFill>
                  <a:srgbClr val="7030A0"/>
                </a:solidFill>
              </a:rPr>
              <a:t>6 </a:t>
            </a:r>
            <a:r>
              <a:rPr lang="es-MX" sz="2800" b="1" dirty="0">
                <a:solidFill>
                  <a:srgbClr val="7030A0"/>
                </a:solidFill>
              </a:rPr>
              <a:t>de Diciembre de 2025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, en 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las oficinas de 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Cultura y Patrimonio 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Histórico ubicadas 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en el Centro Cívico “Camilo Ortega Saavedra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” </a:t>
            </a:r>
            <a:r>
              <a:rPr lang="es-MX" sz="2800" b="1" dirty="0" smtClean="0">
                <a:solidFill>
                  <a:srgbClr val="7030A0"/>
                </a:solidFill>
              </a:rPr>
              <a:t>Módulos H y </a:t>
            </a:r>
            <a:r>
              <a:rPr lang="es-MX" sz="2800" b="1" dirty="0">
                <a:solidFill>
                  <a:srgbClr val="7030A0"/>
                </a:solidFill>
              </a:rPr>
              <a:t>N 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(planta baja)</a:t>
            </a:r>
            <a:r>
              <a:rPr lang="es-MX" sz="28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es-MX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77021" y="276591"/>
            <a:ext cx="3251532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600" b="1" dirty="0" smtClean="0">
                <a:solidFill>
                  <a:srgbClr val="7030A0"/>
                </a:solidFill>
              </a:rPr>
              <a:t>INSCRIPCIONES:</a:t>
            </a:r>
            <a:endParaRPr lang="es-MX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"/>
            <a:ext cx="12205577" cy="68503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2887418-05A7-45B8-9244-22EC8059199D}"/>
              </a:ext>
            </a:extLst>
          </p:cNvPr>
          <p:cNvSpPr txBox="1"/>
          <p:nvPr/>
        </p:nvSpPr>
        <p:spPr>
          <a:xfrm>
            <a:off x="927676" y="1376474"/>
            <a:ext cx="1035022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800" b="1" dirty="0" smtClean="0">
                <a:solidFill>
                  <a:srgbClr val="7030A0"/>
                </a:solidFill>
              </a:rPr>
              <a:t>Se calificará: 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tradición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, originalidad, creatividad, uso de los elementos nacionales, presentación y narración de la temática religiosa o significado del 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altar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s-MX" sz="2800" b="1" dirty="0" smtClean="0">
                <a:solidFill>
                  <a:srgbClr val="7030A0"/>
                </a:solidFill>
              </a:rPr>
              <a:t>Los </a:t>
            </a:r>
            <a:r>
              <a:rPr lang="es-MX" sz="2800" b="1" dirty="0">
                <a:solidFill>
                  <a:srgbClr val="7030A0"/>
                </a:solidFill>
              </a:rPr>
              <a:t>materiales: 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deberán ser provistos por los participantes, incluidas las imágenes, bases, soportes, telas, fondo, artesanías, flores, 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etc. </a:t>
            </a:r>
            <a:r>
              <a:rPr lang="es-MX" sz="2800" b="1" dirty="0" smtClean="0">
                <a:solidFill>
                  <a:srgbClr val="7030A0"/>
                </a:solidFill>
              </a:rPr>
              <a:t>Los participantes: 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deberán garantizar el buen aspecto y conservación de sus altares durante el tiempo que dure el concurso o previo a la visita del jurado calificador.</a:t>
            </a:r>
          </a:p>
          <a:p>
            <a:endParaRPr lang="es-MX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36676" y="236796"/>
            <a:ext cx="2732223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600" b="1" dirty="0" smtClean="0">
                <a:solidFill>
                  <a:srgbClr val="7030A0"/>
                </a:solidFill>
              </a:rPr>
              <a:t>VALORACIÓN</a:t>
            </a:r>
            <a:endParaRPr lang="es-MX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"/>
            <a:ext cx="12205577" cy="68503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345AB87-5906-4225-8AB4-F15F41FBD6C4}"/>
              </a:ext>
            </a:extLst>
          </p:cNvPr>
          <p:cNvSpPr txBox="1"/>
          <p:nvPr/>
        </p:nvSpPr>
        <p:spPr>
          <a:xfrm>
            <a:off x="1208814" y="1124486"/>
            <a:ext cx="1032484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s-MX" sz="28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No deberá tener ningún elemento de otra cultura.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s-MX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El área a desarrollar el altar queda a libertad del participante.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s-MX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El Jurado tendrá en cuenta la calidad artística de los altares, así como el uso y cuido de los elementos tradicionales y populares.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308201" y="478155"/>
            <a:ext cx="4126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>
                <a:solidFill>
                  <a:srgbClr val="7030A0"/>
                </a:solidFill>
              </a:rPr>
              <a:t>RECOMENDACIONES</a:t>
            </a:r>
            <a:endParaRPr lang="es-MX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577" cy="68503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01939E-CE0A-4A61-A913-458065A57DD5}"/>
              </a:ext>
            </a:extLst>
          </p:cNvPr>
          <p:cNvSpPr txBox="1"/>
          <p:nvPr/>
        </p:nvSpPr>
        <p:spPr>
          <a:xfrm>
            <a:off x="730726" y="1714526"/>
            <a:ext cx="1074412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. Exposición oral de la temática 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representada / 5 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puntos. </a:t>
            </a:r>
          </a:p>
          <a:p>
            <a:pPr algn="ctr"/>
            <a:endParaRPr lang="es-MX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2. Contenido o Tema (Bíblico o testimonio de la presencia de la Inmaculada en Nicaragua). Definido el día de la 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inscripción / 15 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puntos</a:t>
            </a:r>
          </a:p>
          <a:p>
            <a:pPr algn="ctr"/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3. Material Utilizado, Calidad final 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Nacional y tradicional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) / 40 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puntos</a:t>
            </a:r>
          </a:p>
          <a:p>
            <a:pPr algn="ctr"/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4. Creatividad y Originalidad (Lo novedoso del diseño 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y 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forma 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de 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representar el tema 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seleccionado) / 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40 puntos.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895273" y="537908"/>
            <a:ext cx="6415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>
                <a:solidFill>
                  <a:srgbClr val="7030A0"/>
                </a:solidFill>
              </a:rPr>
              <a:t>Evaluando los siguientes </a:t>
            </a:r>
            <a:r>
              <a:rPr lang="es-MX" sz="3600" b="1" dirty="0" smtClean="0">
                <a:solidFill>
                  <a:srgbClr val="7030A0"/>
                </a:solidFill>
              </a:rPr>
              <a:t>puntos</a:t>
            </a:r>
            <a:endParaRPr lang="es-MX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"/>
            <a:ext cx="12205577" cy="68503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DA999F2-E711-48B8-8732-69EEDB4C72C5}"/>
              </a:ext>
            </a:extLst>
          </p:cNvPr>
          <p:cNvSpPr txBox="1"/>
          <p:nvPr/>
        </p:nvSpPr>
        <p:spPr>
          <a:xfrm>
            <a:off x="947549" y="1673883"/>
            <a:ext cx="103104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</a:rPr>
              <a:t>El 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</a:rPr>
              <a:t>Jurado </a:t>
            </a: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</a:rPr>
              <a:t>en 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</a:rPr>
              <a:t>cada distrito </a:t>
            </a: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</a:rPr>
              <a:t>está 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</a:rPr>
              <a:t>integrado por dos miembros, </a:t>
            </a: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</a:rPr>
              <a:t>quienes son </a:t>
            </a:r>
            <a:r>
              <a:rPr lang="es-MX" sz="2400" b="1" dirty="0" smtClean="0">
                <a:solidFill>
                  <a:srgbClr val="7030A0"/>
                </a:solidFill>
              </a:rPr>
              <a:t>tradicionalistas </a:t>
            </a:r>
            <a:r>
              <a:rPr lang="es-MX" sz="2400" b="1" dirty="0">
                <a:solidFill>
                  <a:srgbClr val="7030A0"/>
                </a:solidFill>
              </a:rPr>
              <a:t>con experiencia 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</a:rPr>
              <a:t>en </a:t>
            </a: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</a:rPr>
              <a:t>concursos 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</a:rPr>
              <a:t>de este tipo. </a:t>
            </a:r>
            <a:endParaRPr lang="es-MX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</a:rPr>
              <a:t>Sus 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</a:rPr>
              <a:t>funciones son </a:t>
            </a:r>
            <a:r>
              <a:rPr lang="es-MX" sz="2400" b="1" dirty="0" smtClean="0">
                <a:solidFill>
                  <a:srgbClr val="7030A0"/>
                </a:solidFill>
              </a:rPr>
              <a:t>realizar las visitas </a:t>
            </a: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</a:rPr>
              <a:t>los Altares</a:t>
            </a: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s-MX" sz="2400" b="1" dirty="0">
                <a:solidFill>
                  <a:srgbClr val="7030A0"/>
                </a:solidFill>
              </a:rPr>
              <a:t>deliberación y votación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</a:rPr>
              <a:t>, en caso de empate el Jurado Central que en este caso es </a:t>
            </a: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</a:rPr>
              <a:t>la Dirección de 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</a:rPr>
              <a:t>Cultura y Patrimonio Histórico, con su voto de calidad, </a:t>
            </a:r>
            <a:r>
              <a:rPr lang="es-MX" sz="2400" b="1" dirty="0">
                <a:solidFill>
                  <a:srgbClr val="7030A0"/>
                </a:solidFill>
              </a:rPr>
              <a:t>será </a:t>
            </a:r>
            <a:r>
              <a:rPr lang="es-MX" sz="2400" b="1" dirty="0" smtClean="0">
                <a:solidFill>
                  <a:srgbClr val="7030A0"/>
                </a:solidFill>
              </a:rPr>
              <a:t>la encargada </a:t>
            </a:r>
            <a:r>
              <a:rPr lang="es-MX" sz="2400" b="1" dirty="0">
                <a:solidFill>
                  <a:srgbClr val="7030A0"/>
                </a:solidFill>
              </a:rPr>
              <a:t>de decidir 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</a:rPr>
              <a:t>para otorgar el altar ganador, así como resolver los asuntos que se puedan suscitar en el desarrollo del concurso.</a:t>
            </a:r>
            <a:endParaRPr lang="es-MX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73809" y="837804"/>
            <a:ext cx="4857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600" b="1" dirty="0" smtClean="0">
                <a:solidFill>
                  <a:srgbClr val="7030A0"/>
                </a:solidFill>
              </a:rPr>
              <a:t>MIEMBROS DEL JURADO</a:t>
            </a:r>
            <a:endParaRPr lang="es-MX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"/>
            <a:ext cx="12205577" cy="68503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102307-BF9B-44D8-A782-9390B3693758}"/>
              </a:ext>
            </a:extLst>
          </p:cNvPr>
          <p:cNvSpPr txBox="1"/>
          <p:nvPr/>
        </p:nvSpPr>
        <p:spPr>
          <a:xfrm>
            <a:off x="1237918" y="1866754"/>
            <a:ext cx="995299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smtClean="0"/>
              <a:t> </a:t>
            </a:r>
            <a:endParaRPr lang="es-MX" dirty="0"/>
          </a:p>
          <a:p>
            <a:pPr algn="ctr">
              <a:lnSpc>
                <a:spcPct val="150000"/>
              </a:lnSpc>
            </a:pPr>
            <a:r>
              <a:rPr lang="es-MX" sz="2800" b="1" dirty="0">
                <a:solidFill>
                  <a:srgbClr val="0070C0"/>
                </a:solidFill>
              </a:rPr>
              <a:t>El día </a:t>
            </a:r>
            <a:r>
              <a:rPr lang="es-MX" sz="2800" b="1" dirty="0" smtClean="0">
                <a:solidFill>
                  <a:srgbClr val="7030A0"/>
                </a:solidFill>
              </a:rPr>
              <a:t>domingo 7 </a:t>
            </a:r>
            <a:r>
              <a:rPr lang="es-MX" sz="2800" b="1" dirty="0">
                <a:solidFill>
                  <a:srgbClr val="7030A0"/>
                </a:solidFill>
              </a:rPr>
              <a:t>de diciembre 2025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, iniciaremos el recorrido a las </a:t>
            </a:r>
            <a:r>
              <a:rPr lang="es-MX" sz="2800" b="1" dirty="0" smtClean="0">
                <a:solidFill>
                  <a:srgbClr val="7030A0"/>
                </a:solidFill>
              </a:rPr>
              <a:t>6:00 </a:t>
            </a:r>
            <a:r>
              <a:rPr lang="es-MX" sz="2800" b="1" dirty="0">
                <a:solidFill>
                  <a:srgbClr val="7030A0"/>
                </a:solidFill>
              </a:rPr>
              <a:t>p.m., 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por una representación de 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nuestras Autoridades Municipales y 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por el Jurado 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Calificador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</a:rPr>
              <a:t>; las visitas estarán acompañadas por los Medios de Comunicación del Poder Ciudadano.</a:t>
            </a:r>
            <a:endParaRPr lang="es-MX" sz="28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122985" y="843080"/>
            <a:ext cx="3959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solidFill>
                  <a:srgbClr val="7030A0"/>
                </a:solidFill>
              </a:rPr>
              <a:t>VISITA DEL JURADO </a:t>
            </a:r>
            <a:endParaRPr lang="es-MX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676</Words>
  <Application>Microsoft Office PowerPoint</Application>
  <PresentationFormat>Panorámica</PresentationFormat>
  <Paragraphs>49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mivetflo@gmail.com</dc:creator>
  <cp:lastModifiedBy>Pedro Pablo Castillo Lopez</cp:lastModifiedBy>
  <cp:revision>13</cp:revision>
  <dcterms:created xsi:type="dcterms:W3CDTF">2025-11-11T20:38:21Z</dcterms:created>
  <dcterms:modified xsi:type="dcterms:W3CDTF">2025-11-11T22:13:58Z</dcterms:modified>
</cp:coreProperties>
</file>